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42"/>
  </p:notesMasterIdLst>
  <p:sldIdLst>
    <p:sldId id="381" r:id="rId3"/>
    <p:sldId id="320" r:id="rId4"/>
    <p:sldId id="317" r:id="rId5"/>
    <p:sldId id="369" r:id="rId6"/>
    <p:sldId id="372" r:id="rId7"/>
    <p:sldId id="371" r:id="rId8"/>
    <p:sldId id="321" r:id="rId9"/>
    <p:sldId id="394" r:id="rId10"/>
    <p:sldId id="401" r:id="rId11"/>
    <p:sldId id="337" r:id="rId12"/>
    <p:sldId id="378" r:id="rId13"/>
    <p:sldId id="379" r:id="rId14"/>
    <p:sldId id="384" r:id="rId15"/>
    <p:sldId id="385" r:id="rId16"/>
    <p:sldId id="386" r:id="rId17"/>
    <p:sldId id="387" r:id="rId18"/>
    <p:sldId id="388" r:id="rId19"/>
    <p:sldId id="389" r:id="rId20"/>
    <p:sldId id="391" r:id="rId21"/>
    <p:sldId id="374" r:id="rId22"/>
    <p:sldId id="375" r:id="rId23"/>
    <p:sldId id="396" r:id="rId24"/>
    <p:sldId id="397" r:id="rId25"/>
    <p:sldId id="400" r:id="rId26"/>
    <p:sldId id="398" r:id="rId27"/>
    <p:sldId id="390" r:id="rId28"/>
    <p:sldId id="376" r:id="rId29"/>
    <p:sldId id="393" r:id="rId30"/>
    <p:sldId id="346" r:id="rId31"/>
    <p:sldId id="319" r:id="rId32"/>
    <p:sldId id="373" r:id="rId33"/>
    <p:sldId id="336" r:id="rId34"/>
    <p:sldId id="380" r:id="rId35"/>
    <p:sldId id="377" r:id="rId36"/>
    <p:sldId id="331" r:id="rId37"/>
    <p:sldId id="395" r:id="rId38"/>
    <p:sldId id="382" r:id="rId39"/>
    <p:sldId id="399" r:id="rId40"/>
    <p:sldId id="350" r:id="rId4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5pPr>
    <a:lvl6pPr marL="0" marR="0" indent="22860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6pPr>
    <a:lvl7pPr marL="0" marR="0" indent="2743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7pPr>
    <a:lvl8pPr marL="0" marR="0" indent="3200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8pPr>
    <a:lvl9pPr marL="0" marR="0" indent="3657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9pPr>
  </p:defaultTextStyle>
  <p:extLst>
    <p:ext uri="{EFAFB233-063F-42B5-8137-9DF3F51BA10A}">
      <p15:sldGuideLst xmlns:p15="http://schemas.microsoft.com/office/powerpoint/2012/main">
        <p15:guide id="1" orient="horz" pos="2137">
          <p15:clr>
            <a:srgbClr val="A4A3A4"/>
          </p15:clr>
        </p15:guide>
        <p15:guide id="2" pos="38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40" d="100"/>
          <a:sy n="40" d="100"/>
        </p:scale>
        <p:origin x="-1878" y="-708"/>
      </p:cViewPr>
      <p:guideLst>
        <p:guide orient="horz" pos="2137"/>
        <p:guide pos="3816"/>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accent5_4#1">
  <dgm:title val=""/>
  <dgm:desc val=""/>
  <dgm:catLst>
    <dgm:cat type="accent5" pri="11400"/>
  </dgm:catLst>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1">
  <dgm:title val=""/>
  <dgm:desc val=""/>
  <dgm:catLst>
    <dgm:cat type="accent6" pri="11200"/>
  </dgm:catLst>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DD425CA8-78C7-4392-ABA8-81F319394A7F}" type="doc">
      <dgm:prSet loTypeId="urn:microsoft.com/office/officeart/2005/8/layout/process5#1" loCatId="process" qsTypeId="urn:microsoft.com/office/officeart/2005/8/quickstyle/simple1#1" qsCatId="simple" csTypeId="urn:microsoft.com/office/officeart/2005/8/colors/accent5_4#1" csCatId="accent5" phldr="1"/>
      <dgm:spPr/>
      <dgm:t>
        <a:bodyPr/>
        <a:lstStyle/>
        <a:p>
          <a:endParaRPr lang="en-US"/>
        </a:p>
      </dgm:t>
    </dgm:pt>
    <dgm:pt modelId="{2F057321-C324-4488-8362-291A5E0B74A1}">
      <dgm:prSet phldrT="[Text]" phldr="0"/>
      <dgm:spPr/>
      <dgm:t>
        <a:bodyPr/>
        <a:lstStyle/>
        <a:p>
          <a:pPr rtl="0"/>
          <a:r>
            <a:rPr lang="en-US" dirty="0">
              <a:latin typeface="Calibri Light" panose="020F0302020204030204"/>
            </a:rPr>
            <a:t> </a:t>
          </a:r>
          <a:r>
            <a:rPr lang="en-US" dirty="0" smtClean="0"/>
            <a:t>Loss of Diversity </a:t>
          </a:r>
          <a:endParaRPr lang="en-US" dirty="0"/>
        </a:p>
      </dgm:t>
    </dgm:pt>
    <dgm:pt modelId="{57A228F1-B6C4-4BAC-816A-9EEFF5B44643}" type="parTrans" cxnId="{2662514A-04B7-42B7-B4A7-DBDEC1604CB4}">
      <dgm:prSet/>
      <dgm:spPr/>
      <dgm:t>
        <a:bodyPr/>
        <a:lstStyle/>
        <a:p>
          <a:endParaRPr lang="en-US"/>
        </a:p>
      </dgm:t>
    </dgm:pt>
    <dgm:pt modelId="{6681F5D6-4966-442F-9356-2284620E8D1A}" type="sibTrans" cxnId="{2662514A-04B7-42B7-B4A7-DBDEC1604CB4}">
      <dgm:prSet/>
      <dgm:spPr/>
      <dgm:t>
        <a:bodyPr/>
        <a:lstStyle/>
        <a:p>
          <a:endParaRPr lang="en-US"/>
        </a:p>
      </dgm:t>
    </dgm:pt>
    <dgm:pt modelId="{8A2C8795-CE29-4039-AA1A-87C30BE01A1A}">
      <dgm:prSet phldrT="[Text]" phldr="0"/>
      <dgm:spPr/>
      <dgm:t>
        <a:bodyPr/>
        <a:lstStyle/>
        <a:p>
          <a:pPr rtl="0"/>
          <a:r>
            <a:rPr lang="en-US" dirty="0">
              <a:latin typeface="Calibri Light" panose="020F0302020204030204"/>
            </a:rPr>
            <a:t> </a:t>
          </a:r>
          <a:r>
            <a:rPr lang="en-US" dirty="0" smtClean="0"/>
            <a:t>Dependency on Markets for Seeds </a:t>
          </a:r>
          <a:endParaRPr lang="en-US" dirty="0"/>
        </a:p>
      </dgm:t>
    </dgm:pt>
    <dgm:pt modelId="{B0B0CCE5-DCDC-41C3-B1E6-4A4C03190354}" type="parTrans" cxnId="{99844684-97CA-465A-AEC7-13D8DFA26830}">
      <dgm:prSet/>
      <dgm:spPr/>
      <dgm:t>
        <a:bodyPr/>
        <a:lstStyle/>
        <a:p>
          <a:endParaRPr lang="en-US"/>
        </a:p>
      </dgm:t>
    </dgm:pt>
    <dgm:pt modelId="{EA9FCFAE-41CF-4F9C-BC29-A98648AE941A}" type="sibTrans" cxnId="{99844684-97CA-465A-AEC7-13D8DFA26830}">
      <dgm:prSet/>
      <dgm:spPr/>
      <dgm:t>
        <a:bodyPr/>
        <a:lstStyle/>
        <a:p>
          <a:endParaRPr lang="en-US"/>
        </a:p>
      </dgm:t>
    </dgm:pt>
    <dgm:pt modelId="{0F4D0373-6CEA-47D5-982E-B3D824105F81}">
      <dgm:prSet phldrT="[Text]" phldr="0"/>
      <dgm:spPr/>
      <dgm:t>
        <a:bodyPr/>
        <a:lstStyle/>
        <a:p>
          <a:pPr rtl="0"/>
          <a:r>
            <a:rPr lang="en-US" dirty="0">
              <a:latin typeface="Calibri Light" panose="020F0302020204030204"/>
            </a:rPr>
            <a:t> </a:t>
          </a:r>
          <a:r>
            <a:rPr lang="en-US" dirty="0" smtClean="0">
              <a:latin typeface="Calibri Light" panose="020F0302020204030204"/>
            </a:rPr>
            <a:t>Poor Quality Seeds</a:t>
          </a:r>
          <a:endParaRPr lang="en-US" dirty="0"/>
        </a:p>
      </dgm:t>
    </dgm:pt>
    <dgm:pt modelId="{3C63C29D-2BEA-4665-BE2B-B6DC7704BAA3}" type="parTrans" cxnId="{EFA09242-C08B-4E0A-ADCD-B8991C8B2E1C}">
      <dgm:prSet/>
      <dgm:spPr/>
      <dgm:t>
        <a:bodyPr/>
        <a:lstStyle/>
        <a:p>
          <a:endParaRPr lang="en-US"/>
        </a:p>
      </dgm:t>
    </dgm:pt>
    <dgm:pt modelId="{845BAEB9-F607-49CE-A5EB-896916DF5C10}" type="sibTrans" cxnId="{EFA09242-C08B-4E0A-ADCD-B8991C8B2E1C}">
      <dgm:prSet/>
      <dgm:spPr/>
      <dgm:t>
        <a:bodyPr/>
        <a:lstStyle/>
        <a:p>
          <a:endParaRPr lang="en-US"/>
        </a:p>
      </dgm:t>
    </dgm:pt>
    <dgm:pt modelId="{78447CE2-8CC1-4B08-BBB6-D5ACBC3DEBDB}">
      <dgm:prSet phldrT="[Text]" phldr="0"/>
      <dgm:spPr/>
      <dgm:t>
        <a:bodyPr/>
        <a:lstStyle/>
        <a:p>
          <a:pPr rtl="0"/>
          <a:r>
            <a:rPr lang="en-US" dirty="0" smtClean="0">
              <a:latin typeface="Calibri Light" panose="020F0302020204030204"/>
            </a:rPr>
            <a:t>Not Suitable for local climate and food systems</a:t>
          </a:r>
          <a:endParaRPr lang="en-US" dirty="0"/>
        </a:p>
      </dgm:t>
    </dgm:pt>
    <dgm:pt modelId="{4B6470D0-271E-4D71-AB20-F79219912D6B}" type="parTrans" cxnId="{8BB13D61-DC7E-4144-B2B2-E1B1ECBC050C}">
      <dgm:prSet/>
      <dgm:spPr/>
      <dgm:t>
        <a:bodyPr/>
        <a:lstStyle/>
        <a:p>
          <a:endParaRPr lang="en-US"/>
        </a:p>
      </dgm:t>
    </dgm:pt>
    <dgm:pt modelId="{13847135-AF4D-4EB0-A6BA-81A105EC53F4}" type="sibTrans" cxnId="{8BB13D61-DC7E-4144-B2B2-E1B1ECBC050C}">
      <dgm:prSet/>
      <dgm:spPr/>
      <dgm:t>
        <a:bodyPr/>
        <a:lstStyle/>
        <a:p>
          <a:endParaRPr lang="en-US"/>
        </a:p>
      </dgm:t>
    </dgm:pt>
    <dgm:pt modelId="{3AE851A9-F3BE-4377-BC1C-0B0BD4E5B8D7}">
      <dgm:prSet phldrT="[Text]" phldr="0"/>
      <dgm:spPr/>
      <dgm:t>
        <a:bodyPr/>
        <a:lstStyle/>
        <a:p>
          <a:pPr rtl="0"/>
          <a:r>
            <a:rPr lang="en-US" dirty="0">
              <a:latin typeface="Calibri Light" panose="020F0302020204030204"/>
            </a:rPr>
            <a:t> </a:t>
          </a:r>
          <a:r>
            <a:rPr lang="en-US" dirty="0" smtClean="0">
              <a:latin typeface="Calibri Light" panose="020F0302020204030204"/>
            </a:rPr>
            <a:t>Crop Loss</a:t>
          </a:r>
          <a:endParaRPr lang="en-US" dirty="0"/>
        </a:p>
      </dgm:t>
    </dgm:pt>
    <dgm:pt modelId="{8002E518-02F0-4975-9280-2C721B8B4FEC}" type="parTrans" cxnId="{B27AFF37-E51C-4030-A184-FC9B531CDF36}">
      <dgm:prSet/>
      <dgm:spPr/>
      <dgm:t>
        <a:bodyPr/>
        <a:lstStyle/>
        <a:p>
          <a:endParaRPr lang="en-US"/>
        </a:p>
      </dgm:t>
    </dgm:pt>
    <dgm:pt modelId="{E5678F4C-504E-49E5-BFA4-94F35B0793FC}" type="sibTrans" cxnId="{B27AFF37-E51C-4030-A184-FC9B531CDF36}">
      <dgm:prSet/>
      <dgm:spPr/>
      <dgm:t>
        <a:bodyPr/>
        <a:lstStyle/>
        <a:p>
          <a:endParaRPr lang="en-US"/>
        </a:p>
      </dgm:t>
    </dgm:pt>
    <dgm:pt modelId="{195DE76C-049C-4249-9F1B-8DA3BC2FF769}" type="pres">
      <dgm:prSet presAssocID="{DD425CA8-78C7-4392-ABA8-81F319394A7F}" presName="diagram" presStyleCnt="0">
        <dgm:presLayoutVars>
          <dgm:dir/>
          <dgm:resizeHandles val="exact"/>
        </dgm:presLayoutVars>
      </dgm:prSet>
      <dgm:spPr/>
      <dgm:t>
        <a:bodyPr/>
        <a:lstStyle/>
        <a:p>
          <a:endParaRPr lang="en-US"/>
        </a:p>
      </dgm:t>
    </dgm:pt>
    <dgm:pt modelId="{C0CC1C64-D4B0-4240-9C1B-B3B85F3BC005}" type="pres">
      <dgm:prSet presAssocID="{2F057321-C324-4488-8362-291A5E0B74A1}" presName="node" presStyleLbl="node1" presStyleIdx="0" presStyleCnt="5">
        <dgm:presLayoutVars>
          <dgm:bulletEnabled val="1"/>
        </dgm:presLayoutVars>
      </dgm:prSet>
      <dgm:spPr/>
      <dgm:t>
        <a:bodyPr/>
        <a:lstStyle/>
        <a:p>
          <a:endParaRPr lang="en-US"/>
        </a:p>
      </dgm:t>
    </dgm:pt>
    <dgm:pt modelId="{72126EB7-9B75-42C9-A9AC-87D67C15BE53}" type="pres">
      <dgm:prSet presAssocID="{6681F5D6-4966-442F-9356-2284620E8D1A}" presName="sibTrans" presStyleLbl="sibTrans2D1" presStyleIdx="0" presStyleCnt="4"/>
      <dgm:spPr/>
      <dgm:t>
        <a:bodyPr/>
        <a:lstStyle/>
        <a:p>
          <a:endParaRPr lang="en-US"/>
        </a:p>
      </dgm:t>
    </dgm:pt>
    <dgm:pt modelId="{972128D2-5AEA-46FE-B4C0-48E20CD899DE}" type="pres">
      <dgm:prSet presAssocID="{6681F5D6-4966-442F-9356-2284620E8D1A}" presName="connectorText" presStyleLbl="sibTrans2D1" presStyleIdx="0" presStyleCnt="4"/>
      <dgm:spPr/>
      <dgm:t>
        <a:bodyPr/>
        <a:lstStyle/>
        <a:p>
          <a:endParaRPr lang="en-US"/>
        </a:p>
      </dgm:t>
    </dgm:pt>
    <dgm:pt modelId="{543F1F50-9A28-4915-A6E9-6B2FC7CF90DA}" type="pres">
      <dgm:prSet presAssocID="{8A2C8795-CE29-4039-AA1A-87C30BE01A1A}" presName="node" presStyleLbl="node1" presStyleIdx="1" presStyleCnt="5">
        <dgm:presLayoutVars>
          <dgm:bulletEnabled val="1"/>
        </dgm:presLayoutVars>
      </dgm:prSet>
      <dgm:spPr/>
      <dgm:t>
        <a:bodyPr/>
        <a:lstStyle/>
        <a:p>
          <a:endParaRPr lang="en-US"/>
        </a:p>
      </dgm:t>
    </dgm:pt>
    <dgm:pt modelId="{321C864C-3C78-4827-8110-F41167F96F9C}" type="pres">
      <dgm:prSet presAssocID="{EA9FCFAE-41CF-4F9C-BC29-A98648AE941A}" presName="sibTrans" presStyleLbl="sibTrans2D1" presStyleIdx="1" presStyleCnt="4"/>
      <dgm:spPr/>
      <dgm:t>
        <a:bodyPr/>
        <a:lstStyle/>
        <a:p>
          <a:endParaRPr lang="en-US"/>
        </a:p>
      </dgm:t>
    </dgm:pt>
    <dgm:pt modelId="{D02ACFBE-0902-4ABA-8AD7-40E299483970}" type="pres">
      <dgm:prSet presAssocID="{EA9FCFAE-41CF-4F9C-BC29-A98648AE941A}" presName="connectorText" presStyleLbl="sibTrans2D1" presStyleIdx="1" presStyleCnt="4"/>
      <dgm:spPr/>
      <dgm:t>
        <a:bodyPr/>
        <a:lstStyle/>
        <a:p>
          <a:endParaRPr lang="en-US"/>
        </a:p>
      </dgm:t>
    </dgm:pt>
    <dgm:pt modelId="{187C0B84-37DA-48C0-9D62-4ED9B19D79D0}" type="pres">
      <dgm:prSet presAssocID="{0F4D0373-6CEA-47D5-982E-B3D824105F81}" presName="node" presStyleLbl="node1" presStyleIdx="2" presStyleCnt="5">
        <dgm:presLayoutVars>
          <dgm:bulletEnabled val="1"/>
        </dgm:presLayoutVars>
      </dgm:prSet>
      <dgm:spPr/>
      <dgm:t>
        <a:bodyPr/>
        <a:lstStyle/>
        <a:p>
          <a:endParaRPr lang="en-US"/>
        </a:p>
      </dgm:t>
    </dgm:pt>
    <dgm:pt modelId="{A510B4F9-FE3F-4906-9D8C-6888FF6BEE78}" type="pres">
      <dgm:prSet presAssocID="{845BAEB9-F607-49CE-A5EB-896916DF5C10}" presName="sibTrans" presStyleLbl="sibTrans2D1" presStyleIdx="2" presStyleCnt="4"/>
      <dgm:spPr/>
      <dgm:t>
        <a:bodyPr/>
        <a:lstStyle/>
        <a:p>
          <a:endParaRPr lang="en-US"/>
        </a:p>
      </dgm:t>
    </dgm:pt>
    <dgm:pt modelId="{3896A138-F985-459A-89F2-C5662D91BD4C}" type="pres">
      <dgm:prSet presAssocID="{845BAEB9-F607-49CE-A5EB-896916DF5C10}" presName="connectorText" presStyleLbl="sibTrans2D1" presStyleIdx="2" presStyleCnt="4"/>
      <dgm:spPr/>
      <dgm:t>
        <a:bodyPr/>
        <a:lstStyle/>
        <a:p>
          <a:endParaRPr lang="en-US"/>
        </a:p>
      </dgm:t>
    </dgm:pt>
    <dgm:pt modelId="{6712BA94-9F4C-4B3C-A941-AF879D1A27E9}" type="pres">
      <dgm:prSet presAssocID="{78447CE2-8CC1-4B08-BBB6-D5ACBC3DEBDB}" presName="node" presStyleLbl="node1" presStyleIdx="3" presStyleCnt="5">
        <dgm:presLayoutVars>
          <dgm:bulletEnabled val="1"/>
        </dgm:presLayoutVars>
      </dgm:prSet>
      <dgm:spPr/>
      <dgm:t>
        <a:bodyPr/>
        <a:lstStyle/>
        <a:p>
          <a:endParaRPr lang="en-US"/>
        </a:p>
      </dgm:t>
    </dgm:pt>
    <dgm:pt modelId="{7343A763-7DE9-4E29-8695-64D8FCD91CBD}" type="pres">
      <dgm:prSet presAssocID="{13847135-AF4D-4EB0-A6BA-81A105EC53F4}" presName="sibTrans" presStyleLbl="sibTrans2D1" presStyleIdx="3" presStyleCnt="4"/>
      <dgm:spPr/>
      <dgm:t>
        <a:bodyPr/>
        <a:lstStyle/>
        <a:p>
          <a:endParaRPr lang="en-US"/>
        </a:p>
      </dgm:t>
    </dgm:pt>
    <dgm:pt modelId="{D8ECA47F-B6A4-4888-A52F-FBF680CE32B4}" type="pres">
      <dgm:prSet presAssocID="{13847135-AF4D-4EB0-A6BA-81A105EC53F4}" presName="connectorText" presStyleLbl="sibTrans2D1" presStyleIdx="3" presStyleCnt="4"/>
      <dgm:spPr/>
      <dgm:t>
        <a:bodyPr/>
        <a:lstStyle/>
        <a:p>
          <a:endParaRPr lang="en-US"/>
        </a:p>
      </dgm:t>
    </dgm:pt>
    <dgm:pt modelId="{D0F14F1E-12B6-4FCB-9DB5-1996154A6BE6}" type="pres">
      <dgm:prSet presAssocID="{3AE851A9-F3BE-4377-BC1C-0B0BD4E5B8D7}" presName="node" presStyleLbl="node1" presStyleIdx="4" presStyleCnt="5">
        <dgm:presLayoutVars>
          <dgm:bulletEnabled val="1"/>
        </dgm:presLayoutVars>
      </dgm:prSet>
      <dgm:spPr/>
      <dgm:t>
        <a:bodyPr/>
        <a:lstStyle/>
        <a:p>
          <a:endParaRPr lang="en-US"/>
        </a:p>
      </dgm:t>
    </dgm:pt>
  </dgm:ptLst>
  <dgm:cxnLst>
    <dgm:cxn modelId="{F4C79CBD-1E61-4403-9A2B-EE77DF897559}" type="presOf" srcId="{EA9FCFAE-41CF-4F9C-BC29-A98648AE941A}" destId="{D02ACFBE-0902-4ABA-8AD7-40E299483970}" srcOrd="1" destOrd="0" presId="urn:microsoft.com/office/officeart/2005/8/layout/process5#1"/>
    <dgm:cxn modelId="{8BB13D61-DC7E-4144-B2B2-E1B1ECBC050C}" srcId="{DD425CA8-78C7-4392-ABA8-81F319394A7F}" destId="{78447CE2-8CC1-4B08-BBB6-D5ACBC3DEBDB}" srcOrd="3" destOrd="0" parTransId="{4B6470D0-271E-4D71-AB20-F79219912D6B}" sibTransId="{13847135-AF4D-4EB0-A6BA-81A105EC53F4}"/>
    <dgm:cxn modelId="{FA7C30EA-CFAB-4733-A7B3-7BE054B683D6}" type="presOf" srcId="{13847135-AF4D-4EB0-A6BA-81A105EC53F4}" destId="{D8ECA47F-B6A4-4888-A52F-FBF680CE32B4}" srcOrd="1" destOrd="0" presId="urn:microsoft.com/office/officeart/2005/8/layout/process5#1"/>
    <dgm:cxn modelId="{34C94C6D-34CB-490A-81C6-94496C7B4525}" type="presOf" srcId="{13847135-AF4D-4EB0-A6BA-81A105EC53F4}" destId="{7343A763-7DE9-4E29-8695-64D8FCD91CBD}" srcOrd="0" destOrd="0" presId="urn:microsoft.com/office/officeart/2005/8/layout/process5#1"/>
    <dgm:cxn modelId="{EE68C46D-F2CF-4338-A10E-9CF397A994DB}" type="presOf" srcId="{78447CE2-8CC1-4B08-BBB6-D5ACBC3DEBDB}" destId="{6712BA94-9F4C-4B3C-A941-AF879D1A27E9}" srcOrd="0" destOrd="0" presId="urn:microsoft.com/office/officeart/2005/8/layout/process5#1"/>
    <dgm:cxn modelId="{1185B4E6-1F21-4DFD-B5A9-DA11EEE608E1}" type="presOf" srcId="{6681F5D6-4966-442F-9356-2284620E8D1A}" destId="{972128D2-5AEA-46FE-B4C0-48E20CD899DE}" srcOrd="1" destOrd="0" presId="urn:microsoft.com/office/officeart/2005/8/layout/process5#1"/>
    <dgm:cxn modelId="{06C01DB2-A2C5-45E2-8808-EA7F36753606}" type="presOf" srcId="{845BAEB9-F607-49CE-A5EB-896916DF5C10}" destId="{3896A138-F985-459A-89F2-C5662D91BD4C}" srcOrd="1" destOrd="0" presId="urn:microsoft.com/office/officeart/2005/8/layout/process5#1"/>
    <dgm:cxn modelId="{FCE5E372-7DF8-41A6-A88B-4E0DB7B37DE2}" type="presOf" srcId="{8A2C8795-CE29-4039-AA1A-87C30BE01A1A}" destId="{543F1F50-9A28-4915-A6E9-6B2FC7CF90DA}" srcOrd="0" destOrd="0" presId="urn:microsoft.com/office/officeart/2005/8/layout/process5#1"/>
    <dgm:cxn modelId="{46136AAF-EA92-43D6-BD1E-744EFD661873}" type="presOf" srcId="{DD425CA8-78C7-4392-ABA8-81F319394A7F}" destId="{195DE76C-049C-4249-9F1B-8DA3BC2FF769}" srcOrd="0" destOrd="0" presId="urn:microsoft.com/office/officeart/2005/8/layout/process5#1"/>
    <dgm:cxn modelId="{31F8559D-2C50-4ECE-AEB4-50F5B1A8548E}" type="presOf" srcId="{845BAEB9-F607-49CE-A5EB-896916DF5C10}" destId="{A510B4F9-FE3F-4906-9D8C-6888FF6BEE78}" srcOrd="0" destOrd="0" presId="urn:microsoft.com/office/officeart/2005/8/layout/process5#1"/>
    <dgm:cxn modelId="{28C6D724-4412-478B-9891-6675D19FDB4B}" type="presOf" srcId="{2F057321-C324-4488-8362-291A5E0B74A1}" destId="{C0CC1C64-D4B0-4240-9C1B-B3B85F3BC005}" srcOrd="0" destOrd="0" presId="urn:microsoft.com/office/officeart/2005/8/layout/process5#1"/>
    <dgm:cxn modelId="{EFA09242-C08B-4E0A-ADCD-B8991C8B2E1C}" srcId="{DD425CA8-78C7-4392-ABA8-81F319394A7F}" destId="{0F4D0373-6CEA-47D5-982E-B3D824105F81}" srcOrd="2" destOrd="0" parTransId="{3C63C29D-2BEA-4665-BE2B-B6DC7704BAA3}" sibTransId="{845BAEB9-F607-49CE-A5EB-896916DF5C10}"/>
    <dgm:cxn modelId="{2662514A-04B7-42B7-B4A7-DBDEC1604CB4}" srcId="{DD425CA8-78C7-4392-ABA8-81F319394A7F}" destId="{2F057321-C324-4488-8362-291A5E0B74A1}" srcOrd="0" destOrd="0" parTransId="{57A228F1-B6C4-4BAC-816A-9EEFF5B44643}" sibTransId="{6681F5D6-4966-442F-9356-2284620E8D1A}"/>
    <dgm:cxn modelId="{65EC5983-A75C-418C-ACF6-EB26AC1A5CDC}" type="presOf" srcId="{3AE851A9-F3BE-4377-BC1C-0B0BD4E5B8D7}" destId="{D0F14F1E-12B6-4FCB-9DB5-1996154A6BE6}" srcOrd="0" destOrd="0" presId="urn:microsoft.com/office/officeart/2005/8/layout/process5#1"/>
    <dgm:cxn modelId="{B27AFF37-E51C-4030-A184-FC9B531CDF36}" srcId="{DD425CA8-78C7-4392-ABA8-81F319394A7F}" destId="{3AE851A9-F3BE-4377-BC1C-0B0BD4E5B8D7}" srcOrd="4" destOrd="0" parTransId="{8002E518-02F0-4975-9280-2C721B8B4FEC}" sibTransId="{E5678F4C-504E-49E5-BFA4-94F35B0793FC}"/>
    <dgm:cxn modelId="{1760F181-5CFB-4A39-874A-ACC967EE4842}" type="presOf" srcId="{EA9FCFAE-41CF-4F9C-BC29-A98648AE941A}" destId="{321C864C-3C78-4827-8110-F41167F96F9C}" srcOrd="0" destOrd="0" presId="urn:microsoft.com/office/officeart/2005/8/layout/process5#1"/>
    <dgm:cxn modelId="{99844684-97CA-465A-AEC7-13D8DFA26830}" srcId="{DD425CA8-78C7-4392-ABA8-81F319394A7F}" destId="{8A2C8795-CE29-4039-AA1A-87C30BE01A1A}" srcOrd="1" destOrd="0" parTransId="{B0B0CCE5-DCDC-41C3-B1E6-4A4C03190354}" sibTransId="{EA9FCFAE-41CF-4F9C-BC29-A98648AE941A}"/>
    <dgm:cxn modelId="{9B517818-F456-4E4C-8FF6-80709EC0268F}" type="presOf" srcId="{0F4D0373-6CEA-47D5-982E-B3D824105F81}" destId="{187C0B84-37DA-48C0-9D62-4ED9B19D79D0}" srcOrd="0" destOrd="0" presId="urn:microsoft.com/office/officeart/2005/8/layout/process5#1"/>
    <dgm:cxn modelId="{AE8F5D50-E2F3-4C6A-B6D6-0E399AE7A523}" type="presOf" srcId="{6681F5D6-4966-442F-9356-2284620E8D1A}" destId="{72126EB7-9B75-42C9-A9AC-87D67C15BE53}" srcOrd="0" destOrd="0" presId="urn:microsoft.com/office/officeart/2005/8/layout/process5#1"/>
    <dgm:cxn modelId="{5D37CFA2-BBAE-4B3F-82FA-C36886150263}" type="presParOf" srcId="{195DE76C-049C-4249-9F1B-8DA3BC2FF769}" destId="{C0CC1C64-D4B0-4240-9C1B-B3B85F3BC005}" srcOrd="0" destOrd="0" presId="urn:microsoft.com/office/officeart/2005/8/layout/process5#1"/>
    <dgm:cxn modelId="{4FEB8398-979D-44E6-B745-E960D5782393}" type="presParOf" srcId="{195DE76C-049C-4249-9F1B-8DA3BC2FF769}" destId="{72126EB7-9B75-42C9-A9AC-87D67C15BE53}" srcOrd="1" destOrd="0" presId="urn:microsoft.com/office/officeart/2005/8/layout/process5#1"/>
    <dgm:cxn modelId="{77BCA57E-009A-4378-AA3A-9C171424187C}" type="presParOf" srcId="{72126EB7-9B75-42C9-A9AC-87D67C15BE53}" destId="{972128D2-5AEA-46FE-B4C0-48E20CD899DE}" srcOrd="0" destOrd="0" presId="urn:microsoft.com/office/officeart/2005/8/layout/process5#1"/>
    <dgm:cxn modelId="{E014A60D-9CE8-44D6-A4E1-2E2DEFECCDE0}" type="presParOf" srcId="{195DE76C-049C-4249-9F1B-8DA3BC2FF769}" destId="{543F1F50-9A28-4915-A6E9-6B2FC7CF90DA}" srcOrd="2" destOrd="0" presId="urn:microsoft.com/office/officeart/2005/8/layout/process5#1"/>
    <dgm:cxn modelId="{F5D58537-92FE-4BE3-B6E1-19403F6BCEF9}" type="presParOf" srcId="{195DE76C-049C-4249-9F1B-8DA3BC2FF769}" destId="{321C864C-3C78-4827-8110-F41167F96F9C}" srcOrd="3" destOrd="0" presId="urn:microsoft.com/office/officeart/2005/8/layout/process5#1"/>
    <dgm:cxn modelId="{746E8D0E-26C9-4515-A4C2-03D65A82D43F}" type="presParOf" srcId="{321C864C-3C78-4827-8110-F41167F96F9C}" destId="{D02ACFBE-0902-4ABA-8AD7-40E299483970}" srcOrd="0" destOrd="0" presId="urn:microsoft.com/office/officeart/2005/8/layout/process5#1"/>
    <dgm:cxn modelId="{62263B27-7D9B-4CB1-B9CF-C2757F6BB8C6}" type="presParOf" srcId="{195DE76C-049C-4249-9F1B-8DA3BC2FF769}" destId="{187C0B84-37DA-48C0-9D62-4ED9B19D79D0}" srcOrd="4" destOrd="0" presId="urn:microsoft.com/office/officeart/2005/8/layout/process5#1"/>
    <dgm:cxn modelId="{6069E997-F55B-47C3-A681-F3C5786F247E}" type="presParOf" srcId="{195DE76C-049C-4249-9F1B-8DA3BC2FF769}" destId="{A510B4F9-FE3F-4906-9D8C-6888FF6BEE78}" srcOrd="5" destOrd="0" presId="urn:microsoft.com/office/officeart/2005/8/layout/process5#1"/>
    <dgm:cxn modelId="{D50931DF-8F77-49A0-A8E0-56F616B79AD3}" type="presParOf" srcId="{A510B4F9-FE3F-4906-9D8C-6888FF6BEE78}" destId="{3896A138-F985-459A-89F2-C5662D91BD4C}" srcOrd="0" destOrd="0" presId="urn:microsoft.com/office/officeart/2005/8/layout/process5#1"/>
    <dgm:cxn modelId="{5CC449B8-6DDB-492F-B226-89961A8DE6B9}" type="presParOf" srcId="{195DE76C-049C-4249-9F1B-8DA3BC2FF769}" destId="{6712BA94-9F4C-4B3C-A941-AF879D1A27E9}" srcOrd="6" destOrd="0" presId="urn:microsoft.com/office/officeart/2005/8/layout/process5#1"/>
    <dgm:cxn modelId="{3921E1D9-38B7-4F55-83F9-F20E7BAD2919}" type="presParOf" srcId="{195DE76C-049C-4249-9F1B-8DA3BC2FF769}" destId="{7343A763-7DE9-4E29-8695-64D8FCD91CBD}" srcOrd="7" destOrd="0" presId="urn:microsoft.com/office/officeart/2005/8/layout/process5#1"/>
    <dgm:cxn modelId="{5953899A-F114-4449-BEB8-83F4A88EE21A}" type="presParOf" srcId="{7343A763-7DE9-4E29-8695-64D8FCD91CBD}" destId="{D8ECA47F-B6A4-4888-A52F-FBF680CE32B4}" srcOrd="0" destOrd="0" presId="urn:microsoft.com/office/officeart/2005/8/layout/process5#1"/>
    <dgm:cxn modelId="{CB1D268C-56B9-4898-9E63-2C8AC6D700BE}" type="presParOf" srcId="{195DE76C-049C-4249-9F1B-8DA3BC2FF769}" destId="{D0F14F1E-12B6-4FCB-9DB5-1996154A6BE6}" srcOrd="8" destOrd="0" presId="urn:microsoft.com/office/officeart/2005/8/layout/process5#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2214B1-93D2-4162-84F4-8A76600414FB}" type="doc">
      <dgm:prSet loTypeId="urn:microsoft.com/office/officeart/2005/8/layout/equation2#1" loCatId="relationship" qsTypeId="urn:microsoft.com/office/officeart/2005/8/quickstyle/simple1#2" qsCatId="simple" csTypeId="urn:microsoft.com/office/officeart/2005/8/colors/accent6_2#1" csCatId="accent6" phldr="1"/>
      <dgm:spPr/>
      <dgm:t>
        <a:bodyPr/>
        <a:lstStyle/>
        <a:p>
          <a:endParaRPr lang="en-IN"/>
        </a:p>
      </dgm:t>
    </dgm:pt>
    <dgm:pt modelId="{AEF488AB-065F-41EB-AB73-B5747B6B6F05}">
      <dgm:prSet phldrT="[Text]" phldr="0"/>
      <dgm:spPr/>
      <dgm:t>
        <a:bodyPr/>
        <a:lstStyle/>
        <a:p>
          <a:pPr rtl="0"/>
          <a:r>
            <a:rPr lang="en-US" dirty="0" smtClean="0">
              <a:latin typeface="Calibri Light" panose="020F0302020204030204"/>
            </a:rPr>
            <a:t>Cultivating Diversity </a:t>
          </a:r>
          <a:endParaRPr lang="en-US" dirty="0"/>
        </a:p>
      </dgm:t>
    </dgm:pt>
    <dgm:pt modelId="{500C5EA8-35BC-4390-AB7B-E89B8CB8F6FA}" type="parTrans" cxnId="{4ADF2DA3-9003-4B8F-8D75-ED7048013719}">
      <dgm:prSet/>
      <dgm:spPr/>
      <dgm:t>
        <a:bodyPr/>
        <a:lstStyle/>
        <a:p>
          <a:endParaRPr lang="en-IN"/>
        </a:p>
      </dgm:t>
    </dgm:pt>
    <dgm:pt modelId="{03F7A63A-893A-4A70-A900-4CE77F9BE5F9}" type="sibTrans" cxnId="{4ADF2DA3-9003-4B8F-8D75-ED7048013719}">
      <dgm:prSet/>
      <dgm:spPr/>
      <dgm:t>
        <a:bodyPr/>
        <a:lstStyle/>
        <a:p>
          <a:endParaRPr lang="en-US"/>
        </a:p>
      </dgm:t>
    </dgm:pt>
    <dgm:pt modelId="{E2B4690B-D84A-4E08-9DBC-08C784338544}">
      <dgm:prSet phldrT="[Text]" phldr="0"/>
      <dgm:spPr/>
      <dgm:t>
        <a:bodyPr/>
        <a:lstStyle/>
        <a:p>
          <a:pPr rtl="0"/>
          <a:r>
            <a:rPr lang="en-US" dirty="0" smtClean="0">
              <a:latin typeface="Calibri Light" panose="020F0302020204030204"/>
            </a:rPr>
            <a:t>Partcipatory Crop Improvement</a:t>
          </a:r>
          <a:endParaRPr lang="en-US" dirty="0"/>
        </a:p>
      </dgm:t>
    </dgm:pt>
    <dgm:pt modelId="{858D1BAD-5BBD-4FE0-B23B-17410E42C2C9}" type="parTrans" cxnId="{21AF4C95-EC49-45CF-B386-DBB0C2848E23}">
      <dgm:prSet/>
      <dgm:spPr/>
      <dgm:t>
        <a:bodyPr/>
        <a:lstStyle/>
        <a:p>
          <a:endParaRPr lang="en-IN"/>
        </a:p>
      </dgm:t>
    </dgm:pt>
    <dgm:pt modelId="{F8E77CD6-05E9-4120-BA3C-D6ACE3012C15}" type="sibTrans" cxnId="{21AF4C95-EC49-45CF-B386-DBB0C2848E23}">
      <dgm:prSet/>
      <dgm:spPr/>
      <dgm:t>
        <a:bodyPr/>
        <a:lstStyle/>
        <a:p>
          <a:endParaRPr lang="en-US"/>
        </a:p>
      </dgm:t>
    </dgm:pt>
    <dgm:pt modelId="{DF9E35EF-EAC0-470D-BFD5-298F8AF71F14}">
      <dgm:prSet phldr="0"/>
      <dgm:spPr/>
      <dgm:t>
        <a:bodyPr/>
        <a:lstStyle/>
        <a:p>
          <a:pPr rtl="0"/>
          <a:r>
            <a:rPr lang="en-US" dirty="0" smtClean="0">
              <a:latin typeface="Calibri Light" panose="020F0302020204030204"/>
            </a:rPr>
            <a:t>Climate resilient crops </a:t>
          </a:r>
          <a:endParaRPr lang="en-US" dirty="0">
            <a:latin typeface="Calibri Light" panose="020F0302020204030204"/>
          </a:endParaRPr>
        </a:p>
      </dgm:t>
    </dgm:pt>
    <dgm:pt modelId="{68AEF83F-5E7D-4B55-9744-29E8569470E7}" type="parTrans" cxnId="{4D72E056-37AD-44D9-9BEB-D09A1C047BFE}">
      <dgm:prSet/>
      <dgm:spPr/>
      <dgm:t>
        <a:bodyPr/>
        <a:lstStyle/>
        <a:p>
          <a:endParaRPr lang="en-IN"/>
        </a:p>
      </dgm:t>
    </dgm:pt>
    <dgm:pt modelId="{77D1FBA5-EF31-45FF-B356-A29C16D2E5E6}" type="sibTrans" cxnId="{4D72E056-37AD-44D9-9BEB-D09A1C047BFE}">
      <dgm:prSet/>
      <dgm:spPr/>
      <dgm:t>
        <a:bodyPr/>
        <a:lstStyle/>
        <a:p>
          <a:endParaRPr lang="en-IN"/>
        </a:p>
      </dgm:t>
    </dgm:pt>
    <dgm:pt modelId="{E573F3E2-8528-4CCA-8D33-31B4209E7138}" type="pres">
      <dgm:prSet presAssocID="{F22214B1-93D2-4162-84F4-8A76600414FB}" presName="Name0" presStyleCnt="0">
        <dgm:presLayoutVars>
          <dgm:dir/>
          <dgm:resizeHandles val="exact"/>
        </dgm:presLayoutVars>
      </dgm:prSet>
      <dgm:spPr/>
      <dgm:t>
        <a:bodyPr/>
        <a:lstStyle/>
        <a:p>
          <a:endParaRPr lang="en-US"/>
        </a:p>
      </dgm:t>
    </dgm:pt>
    <dgm:pt modelId="{EBD32D72-EB1F-49B4-91E3-336E5C87EB3B}" type="pres">
      <dgm:prSet presAssocID="{F22214B1-93D2-4162-84F4-8A76600414FB}" presName="vNodes" presStyleCnt="0"/>
      <dgm:spPr/>
    </dgm:pt>
    <dgm:pt modelId="{C03F0C61-C86D-4873-A043-6C3B4913460A}" type="pres">
      <dgm:prSet presAssocID="{AEF488AB-065F-41EB-AB73-B5747B6B6F05}" presName="node" presStyleLbl="node1" presStyleIdx="0" presStyleCnt="3">
        <dgm:presLayoutVars>
          <dgm:bulletEnabled val="1"/>
        </dgm:presLayoutVars>
      </dgm:prSet>
      <dgm:spPr/>
      <dgm:t>
        <a:bodyPr/>
        <a:lstStyle/>
        <a:p>
          <a:endParaRPr lang="en-US"/>
        </a:p>
      </dgm:t>
    </dgm:pt>
    <dgm:pt modelId="{78FDF03D-A7F2-450F-AE61-3352B333AD45}" type="pres">
      <dgm:prSet presAssocID="{03F7A63A-893A-4A70-A900-4CE77F9BE5F9}" presName="spacerT" presStyleCnt="0"/>
      <dgm:spPr/>
    </dgm:pt>
    <dgm:pt modelId="{FB909DA3-908E-4534-A787-8C594D7A3F46}" type="pres">
      <dgm:prSet presAssocID="{03F7A63A-893A-4A70-A900-4CE77F9BE5F9}" presName="sibTrans" presStyleLbl="sibTrans2D1" presStyleIdx="0" presStyleCnt="2"/>
      <dgm:spPr/>
      <dgm:t>
        <a:bodyPr/>
        <a:lstStyle/>
        <a:p>
          <a:endParaRPr lang="en-US"/>
        </a:p>
      </dgm:t>
    </dgm:pt>
    <dgm:pt modelId="{82107C40-587F-4103-AB6E-D992373DAABA}" type="pres">
      <dgm:prSet presAssocID="{03F7A63A-893A-4A70-A900-4CE77F9BE5F9}" presName="spacerB" presStyleCnt="0"/>
      <dgm:spPr/>
    </dgm:pt>
    <dgm:pt modelId="{E703D044-7C49-4A72-B2D8-358C3923415E}" type="pres">
      <dgm:prSet presAssocID="{E2B4690B-D84A-4E08-9DBC-08C784338544}" presName="node" presStyleLbl="node1" presStyleIdx="1" presStyleCnt="3">
        <dgm:presLayoutVars>
          <dgm:bulletEnabled val="1"/>
        </dgm:presLayoutVars>
      </dgm:prSet>
      <dgm:spPr/>
      <dgm:t>
        <a:bodyPr/>
        <a:lstStyle/>
        <a:p>
          <a:endParaRPr lang="en-US"/>
        </a:p>
      </dgm:t>
    </dgm:pt>
    <dgm:pt modelId="{F02976DD-CFD1-4165-946D-24F9875062D8}" type="pres">
      <dgm:prSet presAssocID="{F22214B1-93D2-4162-84F4-8A76600414FB}" presName="sibTransLast" presStyleLbl="sibTrans2D1" presStyleIdx="1" presStyleCnt="2"/>
      <dgm:spPr/>
      <dgm:t>
        <a:bodyPr/>
        <a:lstStyle/>
        <a:p>
          <a:endParaRPr lang="en-US"/>
        </a:p>
      </dgm:t>
    </dgm:pt>
    <dgm:pt modelId="{415F5397-FB0E-45F6-9F0B-3C85559C5BF0}" type="pres">
      <dgm:prSet presAssocID="{F22214B1-93D2-4162-84F4-8A76600414FB}" presName="connectorText" presStyleLbl="sibTrans2D1" presStyleIdx="1" presStyleCnt="2"/>
      <dgm:spPr/>
      <dgm:t>
        <a:bodyPr/>
        <a:lstStyle/>
        <a:p>
          <a:endParaRPr lang="en-US"/>
        </a:p>
      </dgm:t>
    </dgm:pt>
    <dgm:pt modelId="{30C593C3-0D9A-4B6B-809C-71B85DE8C4FD}" type="pres">
      <dgm:prSet presAssocID="{F22214B1-93D2-4162-84F4-8A76600414FB}" presName="lastNode" presStyleLbl="node1" presStyleIdx="2" presStyleCnt="3">
        <dgm:presLayoutVars>
          <dgm:bulletEnabled val="1"/>
        </dgm:presLayoutVars>
      </dgm:prSet>
      <dgm:spPr/>
      <dgm:t>
        <a:bodyPr/>
        <a:lstStyle/>
        <a:p>
          <a:endParaRPr lang="en-US"/>
        </a:p>
      </dgm:t>
    </dgm:pt>
  </dgm:ptLst>
  <dgm:cxnLst>
    <dgm:cxn modelId="{21AF4C95-EC49-45CF-B386-DBB0C2848E23}" srcId="{F22214B1-93D2-4162-84F4-8A76600414FB}" destId="{E2B4690B-D84A-4E08-9DBC-08C784338544}" srcOrd="1" destOrd="0" parTransId="{858D1BAD-5BBD-4FE0-B23B-17410E42C2C9}" sibTransId="{F8E77CD6-05E9-4120-BA3C-D6ACE3012C15}"/>
    <dgm:cxn modelId="{07EEEE3A-C433-4DA4-BBE8-A1173ED157E1}" type="presOf" srcId="{DF9E35EF-EAC0-470D-BFD5-298F8AF71F14}" destId="{30C593C3-0D9A-4B6B-809C-71B85DE8C4FD}" srcOrd="0" destOrd="0" presId="urn:microsoft.com/office/officeart/2005/8/layout/equation2#1"/>
    <dgm:cxn modelId="{A8763C60-34FD-4DA0-BF2B-9C6C79687760}" type="presOf" srcId="{03F7A63A-893A-4A70-A900-4CE77F9BE5F9}" destId="{FB909DA3-908E-4534-A787-8C594D7A3F46}" srcOrd="0" destOrd="0" presId="urn:microsoft.com/office/officeart/2005/8/layout/equation2#1"/>
    <dgm:cxn modelId="{F3BA1AB9-9311-4181-BF1C-4C336B06DABA}" type="presOf" srcId="{AEF488AB-065F-41EB-AB73-B5747B6B6F05}" destId="{C03F0C61-C86D-4873-A043-6C3B4913460A}" srcOrd="0" destOrd="0" presId="urn:microsoft.com/office/officeart/2005/8/layout/equation2#1"/>
    <dgm:cxn modelId="{77306EDC-A265-4513-B424-B3EDCBAB212A}" type="presOf" srcId="{E2B4690B-D84A-4E08-9DBC-08C784338544}" destId="{E703D044-7C49-4A72-B2D8-358C3923415E}" srcOrd="0" destOrd="0" presId="urn:microsoft.com/office/officeart/2005/8/layout/equation2#1"/>
    <dgm:cxn modelId="{E4C9EC61-7A39-4B2C-82A9-7731BB09F901}" type="presOf" srcId="{F8E77CD6-05E9-4120-BA3C-D6ACE3012C15}" destId="{415F5397-FB0E-45F6-9F0B-3C85559C5BF0}" srcOrd="1" destOrd="0" presId="urn:microsoft.com/office/officeart/2005/8/layout/equation2#1"/>
    <dgm:cxn modelId="{4ADF2DA3-9003-4B8F-8D75-ED7048013719}" srcId="{F22214B1-93D2-4162-84F4-8A76600414FB}" destId="{AEF488AB-065F-41EB-AB73-B5747B6B6F05}" srcOrd="0" destOrd="0" parTransId="{500C5EA8-35BC-4390-AB7B-E89B8CB8F6FA}" sibTransId="{03F7A63A-893A-4A70-A900-4CE77F9BE5F9}"/>
    <dgm:cxn modelId="{9826C4F1-75E4-4D44-ADD3-EAFB56C12279}" type="presOf" srcId="{F22214B1-93D2-4162-84F4-8A76600414FB}" destId="{E573F3E2-8528-4CCA-8D33-31B4209E7138}" srcOrd="0" destOrd="0" presId="urn:microsoft.com/office/officeart/2005/8/layout/equation2#1"/>
    <dgm:cxn modelId="{CBF9515D-68D4-4495-811B-2DA688A41D2E}" type="presOf" srcId="{F8E77CD6-05E9-4120-BA3C-D6ACE3012C15}" destId="{F02976DD-CFD1-4165-946D-24F9875062D8}" srcOrd="0" destOrd="0" presId="urn:microsoft.com/office/officeart/2005/8/layout/equation2#1"/>
    <dgm:cxn modelId="{4D72E056-37AD-44D9-9BEB-D09A1C047BFE}" srcId="{F22214B1-93D2-4162-84F4-8A76600414FB}" destId="{DF9E35EF-EAC0-470D-BFD5-298F8AF71F14}" srcOrd="2" destOrd="0" parTransId="{68AEF83F-5E7D-4B55-9744-29E8569470E7}" sibTransId="{77D1FBA5-EF31-45FF-B356-A29C16D2E5E6}"/>
    <dgm:cxn modelId="{0362E73D-8A53-4FB4-B011-8F58B85C24D9}" type="presParOf" srcId="{E573F3E2-8528-4CCA-8D33-31B4209E7138}" destId="{EBD32D72-EB1F-49B4-91E3-336E5C87EB3B}" srcOrd="0" destOrd="0" presId="urn:microsoft.com/office/officeart/2005/8/layout/equation2#1"/>
    <dgm:cxn modelId="{8974F18B-E541-4354-94C3-11974CBC4AE8}" type="presParOf" srcId="{EBD32D72-EB1F-49B4-91E3-336E5C87EB3B}" destId="{C03F0C61-C86D-4873-A043-6C3B4913460A}" srcOrd="0" destOrd="0" presId="urn:microsoft.com/office/officeart/2005/8/layout/equation2#1"/>
    <dgm:cxn modelId="{731ACB1E-2D50-4C1D-9019-B5473C9D521F}" type="presParOf" srcId="{EBD32D72-EB1F-49B4-91E3-336E5C87EB3B}" destId="{78FDF03D-A7F2-450F-AE61-3352B333AD45}" srcOrd="1" destOrd="0" presId="urn:microsoft.com/office/officeart/2005/8/layout/equation2#1"/>
    <dgm:cxn modelId="{53A4CA6E-31D9-4FAA-918C-5226621B1F88}" type="presParOf" srcId="{EBD32D72-EB1F-49B4-91E3-336E5C87EB3B}" destId="{FB909DA3-908E-4534-A787-8C594D7A3F46}" srcOrd="2" destOrd="0" presId="urn:microsoft.com/office/officeart/2005/8/layout/equation2#1"/>
    <dgm:cxn modelId="{ECFC6FA5-499C-405D-8E9F-650AF01F492E}" type="presParOf" srcId="{EBD32D72-EB1F-49B4-91E3-336E5C87EB3B}" destId="{82107C40-587F-4103-AB6E-D992373DAABA}" srcOrd="3" destOrd="0" presId="urn:microsoft.com/office/officeart/2005/8/layout/equation2#1"/>
    <dgm:cxn modelId="{7C218A63-87FA-4383-BA23-2EDE6B47EE91}" type="presParOf" srcId="{EBD32D72-EB1F-49B4-91E3-336E5C87EB3B}" destId="{E703D044-7C49-4A72-B2D8-358C3923415E}" srcOrd="4" destOrd="0" presId="urn:microsoft.com/office/officeart/2005/8/layout/equation2#1"/>
    <dgm:cxn modelId="{A8B39DAF-A185-4ADF-873F-14BAFF0A8AFC}" type="presParOf" srcId="{E573F3E2-8528-4CCA-8D33-31B4209E7138}" destId="{F02976DD-CFD1-4165-946D-24F9875062D8}" srcOrd="1" destOrd="0" presId="urn:microsoft.com/office/officeart/2005/8/layout/equation2#1"/>
    <dgm:cxn modelId="{31FD2F8D-AC15-4643-A93C-4940B5E38752}" type="presParOf" srcId="{F02976DD-CFD1-4165-946D-24F9875062D8}" destId="{415F5397-FB0E-45F6-9F0B-3C85559C5BF0}" srcOrd="0" destOrd="0" presId="urn:microsoft.com/office/officeart/2005/8/layout/equation2#1"/>
    <dgm:cxn modelId="{402BB4CB-3640-409C-B9F5-CE0035283E06}" type="presParOf" srcId="{E573F3E2-8528-4CCA-8D33-31B4209E7138}" destId="{30C593C3-0D9A-4B6B-809C-71B85DE8C4FD}" srcOrd="2" destOrd="0" presId="urn:microsoft.com/office/officeart/2005/8/layout/equation2#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5#1">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bkpt" val="endCnv"/>
          <dgm:param type="contDir" val="revDir"/>
          <dgm:param type="grDir" val="tL"/>
          <dgm:param type="flowDir" val="row"/>
        </dgm:alg>
      </dgm:if>
      <dgm:else name="Name2">
        <dgm:alg type="snake">
          <dgm:param type="bkpt" val="endCnv"/>
          <dgm:param type="contDir" val="revDir"/>
          <dgm:param type="grDir" val="tR"/>
          <dgm:param type="flowDir" val="row"/>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1">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srcNode" val="vNodes"/>
                <dgm:param type="dstNode" val="lastNode"/>
                <dgm:param type="begPts" val="auto"/>
                <dgm:param type="endPts" val="auto"/>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190317273"/>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panose="020F0502020204030204"/>
      </a:defRPr>
    </a:lvl1pPr>
    <a:lvl2pPr indent="228600" latinLnBrk="0">
      <a:defRPr sz="1200">
        <a:latin typeface="+mn-lt"/>
        <a:ea typeface="+mn-ea"/>
        <a:cs typeface="+mn-cs"/>
        <a:sym typeface="Calibri" panose="020F0502020204030204"/>
      </a:defRPr>
    </a:lvl2pPr>
    <a:lvl3pPr indent="457200" latinLnBrk="0">
      <a:defRPr sz="1200">
        <a:latin typeface="+mn-lt"/>
        <a:ea typeface="+mn-ea"/>
        <a:cs typeface="+mn-cs"/>
        <a:sym typeface="Calibri" panose="020F0502020204030204"/>
      </a:defRPr>
    </a:lvl3pPr>
    <a:lvl4pPr indent="685800" latinLnBrk="0">
      <a:defRPr sz="1200">
        <a:latin typeface="+mn-lt"/>
        <a:ea typeface="+mn-ea"/>
        <a:cs typeface="+mn-cs"/>
        <a:sym typeface="Calibri" panose="020F0502020204030204"/>
      </a:defRPr>
    </a:lvl4pPr>
    <a:lvl5pPr indent="914400" latinLnBrk="0">
      <a:defRPr sz="1200">
        <a:latin typeface="+mn-lt"/>
        <a:ea typeface="+mn-ea"/>
        <a:cs typeface="+mn-cs"/>
        <a:sym typeface="Calibri" panose="020F0502020204030204"/>
      </a:defRPr>
    </a:lvl5pPr>
    <a:lvl6pPr indent="1143000" latinLnBrk="0">
      <a:defRPr sz="1200">
        <a:latin typeface="+mn-lt"/>
        <a:ea typeface="+mn-ea"/>
        <a:cs typeface="+mn-cs"/>
        <a:sym typeface="Calibri" panose="020F0502020204030204"/>
      </a:defRPr>
    </a:lvl6pPr>
    <a:lvl7pPr indent="1371600" latinLnBrk="0">
      <a:defRPr sz="1200">
        <a:latin typeface="+mn-lt"/>
        <a:ea typeface="+mn-ea"/>
        <a:cs typeface="+mn-cs"/>
        <a:sym typeface="Calibri" panose="020F0502020204030204"/>
      </a:defRPr>
    </a:lvl7pPr>
    <a:lvl8pPr indent="1600200" latinLnBrk="0">
      <a:defRPr sz="1200">
        <a:latin typeface="+mn-lt"/>
        <a:ea typeface="+mn-ea"/>
        <a:cs typeface="+mn-cs"/>
        <a:sym typeface="Calibri" panose="020F0502020204030204"/>
      </a:defRPr>
    </a:lvl8pPr>
    <a:lvl9pPr indent="1828800" latinLnBrk="0">
      <a:defRPr sz="1200">
        <a:latin typeface="+mn-lt"/>
        <a:ea typeface="+mn-ea"/>
        <a:cs typeface="+mn-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xfrm>
            <a:off x="3884613" y="8685213"/>
            <a:ext cx="2971800" cy="457200"/>
          </a:xfrm>
          <a:prstGeom prst="rect">
            <a:avLst/>
          </a:prstGeom>
          <a:noFill/>
          <a:ln>
            <a:miter lim="800000"/>
            <a:headEnd/>
            <a:tailEnd/>
          </a:ln>
        </p:spPr>
        <p:txBody>
          <a:bodyPr wrap="square" numCol="1" anchorCtr="0" compatLnSpc="1">
            <a:prstTxWarp prst="textNoShape">
              <a:avLst/>
            </a:prstTxWarp>
          </a:bodyPr>
          <a:lstStyle/>
          <a:p>
            <a:fld id="{DF7DC3C8-81CB-4527-9292-3F7EBE7C9551}" type="slidenum">
              <a:rPr lang="en-US">
                <a:latin typeface="Arial" pitchFamily="34" charset="0"/>
                <a:cs typeface="Arial" pitchFamily="34" charset="0"/>
              </a:rPr>
              <a:pPr/>
              <a:t>9</a:t>
            </a:fld>
            <a:endParaRPr lang="en-US">
              <a:latin typeface="Arial" pitchFamily="34" charset="0"/>
              <a:cs typeface="Arial" pitchFamily="34" charset="0"/>
            </a:endParaRPr>
          </a:p>
        </p:txBody>
      </p:sp>
      <p:sp>
        <p:nvSpPr>
          <p:cNvPr id="3686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779097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News Gothic Condensed DK" pitchFamily="34" charset="0"/>
              </a:defRPr>
            </a:lvl1pPr>
            <a:lvl2pPr marL="742950" indent="-285750">
              <a:defRPr sz="3200">
                <a:solidFill>
                  <a:schemeClr val="tx1"/>
                </a:solidFill>
                <a:latin typeface="News Gothic Condensed DK" pitchFamily="34" charset="0"/>
              </a:defRPr>
            </a:lvl2pPr>
            <a:lvl3pPr marL="1143000" indent="-228600">
              <a:defRPr sz="3200">
                <a:solidFill>
                  <a:schemeClr val="tx1"/>
                </a:solidFill>
                <a:latin typeface="News Gothic Condensed DK" pitchFamily="34" charset="0"/>
              </a:defRPr>
            </a:lvl3pPr>
            <a:lvl4pPr marL="1600200" indent="-228600">
              <a:defRPr sz="3200">
                <a:solidFill>
                  <a:schemeClr val="tx1"/>
                </a:solidFill>
                <a:latin typeface="News Gothic Condensed DK" pitchFamily="34" charset="0"/>
              </a:defRPr>
            </a:lvl4pPr>
            <a:lvl5pPr marL="2057400" indent="-228600">
              <a:defRPr sz="3200">
                <a:solidFill>
                  <a:schemeClr val="tx1"/>
                </a:solidFill>
                <a:latin typeface="News Gothic Condensed DK" pitchFamily="34" charset="0"/>
              </a:defRPr>
            </a:lvl5pPr>
            <a:lvl6pPr marL="2514600" indent="-228600" eaLnBrk="0" fontAlgn="base" hangingPunct="0">
              <a:spcBef>
                <a:spcPct val="0"/>
              </a:spcBef>
              <a:spcAft>
                <a:spcPct val="0"/>
              </a:spcAft>
              <a:defRPr sz="3200">
                <a:solidFill>
                  <a:schemeClr val="tx1"/>
                </a:solidFill>
                <a:latin typeface="News Gothic Condensed DK" pitchFamily="34" charset="0"/>
              </a:defRPr>
            </a:lvl6pPr>
            <a:lvl7pPr marL="2971800" indent="-228600" eaLnBrk="0" fontAlgn="base" hangingPunct="0">
              <a:spcBef>
                <a:spcPct val="0"/>
              </a:spcBef>
              <a:spcAft>
                <a:spcPct val="0"/>
              </a:spcAft>
              <a:defRPr sz="3200">
                <a:solidFill>
                  <a:schemeClr val="tx1"/>
                </a:solidFill>
                <a:latin typeface="News Gothic Condensed DK" pitchFamily="34" charset="0"/>
              </a:defRPr>
            </a:lvl7pPr>
            <a:lvl8pPr marL="3429000" indent="-228600" eaLnBrk="0" fontAlgn="base" hangingPunct="0">
              <a:spcBef>
                <a:spcPct val="0"/>
              </a:spcBef>
              <a:spcAft>
                <a:spcPct val="0"/>
              </a:spcAft>
              <a:defRPr sz="3200">
                <a:solidFill>
                  <a:schemeClr val="tx1"/>
                </a:solidFill>
                <a:latin typeface="News Gothic Condensed DK" pitchFamily="34" charset="0"/>
              </a:defRPr>
            </a:lvl8pPr>
            <a:lvl9pPr marL="3886200" indent="-228600" eaLnBrk="0" fontAlgn="base" hangingPunct="0">
              <a:spcBef>
                <a:spcPct val="0"/>
              </a:spcBef>
              <a:spcAft>
                <a:spcPct val="0"/>
              </a:spcAft>
              <a:defRPr sz="3200">
                <a:solidFill>
                  <a:schemeClr val="tx1"/>
                </a:solidFill>
                <a:latin typeface="News Gothic Condensed DK" pitchFamily="34" charset="0"/>
              </a:defRPr>
            </a:lvl9pPr>
          </a:lstStyle>
          <a:p>
            <a:fld id="{5D0D8088-BFA0-489E-B67B-6CF914230CEC}" type="slidenum">
              <a:rPr lang="en-US" sz="1200" smtClean="0">
                <a:latin typeface="Arial" charset="0"/>
              </a:rPr>
              <a:pPr/>
              <a:t>13</a:t>
            </a:fld>
            <a:endParaRPr lang="en-US" sz="1200" smtClean="0">
              <a:latin typeface="Arial" charset="0"/>
            </a:endParaRPr>
          </a:p>
        </p:txBody>
      </p:sp>
      <p:sp>
        <p:nvSpPr>
          <p:cNvPr id="53251" name="Rectangle 2"/>
          <p:cNvSpPr>
            <a:spLocks noGrp="1" noRot="1" noChangeAspect="1" noChangeArrowheads="1" noTextEdit="1"/>
          </p:cNvSpPr>
          <p:nvPr>
            <p:ph type="sldImg"/>
          </p:nvPr>
        </p:nvSpPr>
        <p:spPr>
          <a:xfrm>
            <a:off x="381000" y="685800"/>
            <a:ext cx="6096000" cy="3429000"/>
          </a:xfrm>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371583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381000" y="685800"/>
            <a:ext cx="6096000" cy="3429000"/>
          </a:xfrm>
          <a:ln/>
        </p:spPr>
      </p:sp>
      <p:sp>
        <p:nvSpPr>
          <p:cNvPr id="86019" name="Notes Placeholder 2"/>
          <p:cNvSpPr>
            <a:spLocks noGrp="1"/>
          </p:cNvSpPr>
          <p:nvPr>
            <p:ph type="body" idx="1"/>
          </p:nvPr>
        </p:nvSpPr>
        <p:spPr>
          <a:noFill/>
          <a:ln/>
        </p:spPr>
        <p:txBody>
          <a:bodyPr/>
          <a:lstStyle/>
          <a:p>
            <a:endParaRPr lang="en-US" smtClean="0"/>
          </a:p>
        </p:txBody>
      </p:sp>
      <p:sp>
        <p:nvSpPr>
          <p:cNvPr id="86020" name="Slide Number Placeholder 3"/>
          <p:cNvSpPr>
            <a:spLocks noGrp="1"/>
          </p:cNvSpPr>
          <p:nvPr>
            <p:ph type="sldNum" sz="quarter" idx="5"/>
          </p:nvPr>
        </p:nvSpPr>
        <p:spPr>
          <a:xfrm>
            <a:off x="3884613" y="8685213"/>
            <a:ext cx="2971800" cy="457200"/>
          </a:xfrm>
          <a:prstGeom prst="rect">
            <a:avLst/>
          </a:prstGeom>
          <a:noFill/>
        </p:spPr>
        <p:txBody>
          <a:bodyPr/>
          <a:lstStyle/>
          <a:p>
            <a:fld id="{22C6FE93-199B-4376-8233-36F5087EB476}" type="slidenum">
              <a:rPr lang="en-US" smtClean="0"/>
              <a:pPr/>
              <a:t>23</a:t>
            </a:fld>
            <a:endParaRPr lang="en-US" smtClean="0"/>
          </a:p>
        </p:txBody>
      </p:sp>
    </p:spTree>
    <p:extLst>
      <p:ext uri="{BB962C8B-B14F-4D97-AF65-F5344CB8AC3E}">
        <p14:creationId xmlns:p14="http://schemas.microsoft.com/office/powerpoint/2010/main" val="3928741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892"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wrap="square" numCol="1" anchorCtr="0" compatLnSpc="1">
            <a:prstTxWarp prst="textNoShape">
              <a:avLst/>
            </a:prstTxWarp>
          </a:bodyPr>
          <a:lstStyle/>
          <a:p>
            <a:fld id="{031A9344-7BC3-403A-A685-99C3C7D621D9}" type="slidenum">
              <a:rPr lang="en-US">
                <a:latin typeface="Arial" pitchFamily="34" charset="0"/>
                <a:cs typeface="Arial" pitchFamily="34" charset="0"/>
              </a:rPr>
              <a:pPr/>
              <a:t>24</a:t>
            </a:fld>
            <a:endParaRPr lang="en-US">
              <a:latin typeface="Arial" pitchFamily="34" charset="0"/>
              <a:cs typeface="Arial" pitchFamily="34" charset="0"/>
            </a:endParaRPr>
          </a:p>
        </p:txBody>
      </p:sp>
    </p:spTree>
    <p:extLst>
      <p:ext uri="{BB962C8B-B14F-4D97-AF65-F5344CB8AC3E}">
        <p14:creationId xmlns:p14="http://schemas.microsoft.com/office/powerpoint/2010/main" val="3534061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360020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Click to edit Master title style</a:t>
            </a:r>
          </a:p>
        </p:txBody>
      </p:sp>
      <p:sp>
        <p:nvSpPr>
          <p:cNvPr id="21" name="Shape 21"/>
          <p:cNvSpPr>
            <a:spLocks noGrp="1"/>
          </p:cNvSpPr>
          <p:nvPr>
            <p:ph type="body" idx="1"/>
          </p:nvPr>
        </p:nvSpPr>
        <p:spPr>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22" name="Shape 2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8724900" y="365125"/>
            <a:ext cx="2628900" cy="5811838"/>
          </a:xfrm>
          <a:prstGeom prst="rect">
            <a:avLst/>
          </a:prstGeom>
        </p:spPr>
        <p:txBody>
          <a:bodyPr/>
          <a:lstStyle/>
          <a:p>
            <a:r>
              <a:t>Click to edit Master title style</a:t>
            </a:r>
          </a:p>
        </p:txBody>
      </p:sp>
      <p:sp>
        <p:nvSpPr>
          <p:cNvPr id="102" name="Shape 102"/>
          <p:cNvSpPr>
            <a:spLocks noGrp="1"/>
          </p:cNvSpPr>
          <p:nvPr>
            <p:ph type="body" idx="1"/>
          </p:nvPr>
        </p:nvSpPr>
        <p:spPr>
          <a:xfrm>
            <a:off x="838200" y="365125"/>
            <a:ext cx="7734300" cy="5811838"/>
          </a:xfrm>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noChangeArrowheads="1"/>
          </p:cNvSpPr>
          <p:nvPr>
            <p:ph type="dt" sz="half" idx="10"/>
          </p:nvPr>
        </p:nvSpPr>
        <p:spPr>
          <a:xfrm>
            <a:off x="609600" y="6251575"/>
            <a:ext cx="2844800" cy="476250"/>
          </a:xfrm>
          <a:prstGeom prst="rect">
            <a:avLst/>
          </a:prstGeom>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xfrm>
            <a:off x="11078728" y="6400413"/>
            <a:ext cx="275073" cy="276999"/>
          </a:xfrm>
          <a:ln/>
        </p:spPr>
        <p:txBody>
          <a:bodyPr/>
          <a:lstStyle>
            <a:lvl1pPr>
              <a:defRPr/>
            </a:lvl1pPr>
          </a:lstStyle>
          <a:p>
            <a:pPr>
              <a:defRPr/>
            </a:pPr>
            <a:fld id="{7779803A-CBF8-484A-A90A-FF45D2B20E24}" type="slidenum">
              <a:rPr lang="en-US"/>
              <a:pPr>
                <a:defRPr/>
              </a:pPr>
              <a:t>‹#›</a:t>
            </a:fld>
            <a:endParaRPr lang="en-US"/>
          </a:p>
        </p:txBody>
      </p:sp>
      <p:sp>
        <p:nvSpPr>
          <p:cNvPr id="5" name="Rectangle 14"/>
          <p:cNvSpPr>
            <a:spLocks noGrp="1" noChangeArrowheads="1"/>
          </p:cNvSpPr>
          <p:nvPr>
            <p:ph type="ftr" sz="quarter" idx="12"/>
          </p:nvPr>
        </p:nvSpPr>
        <p:spPr>
          <a:xfrm>
            <a:off x="4165600" y="6248400"/>
            <a:ext cx="3860800" cy="476250"/>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3792191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12187767"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base">
                  <a:spcBef>
                    <a:spcPct val="0"/>
                  </a:spcBef>
                  <a:spcAft>
                    <a:spcPct val="0"/>
                  </a:spcAft>
                  <a:defRPr/>
                </a:pPr>
                <a:endParaRPr lang="en-US" sz="3200" kern="1200">
                  <a:solidFill>
                    <a:srgbClr val="FFFFFF"/>
                  </a:solidFill>
                  <a:latin typeface="News Gothic Condensed DK" pitchFamily="34"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base">
                  <a:spcBef>
                    <a:spcPct val="0"/>
                  </a:spcBef>
                  <a:spcAft>
                    <a:spcPct val="0"/>
                  </a:spcAft>
                  <a:defRPr/>
                </a:pPr>
                <a:endParaRPr lang="en-US" sz="3200" kern="1200">
                  <a:solidFill>
                    <a:srgbClr val="FFFFFF"/>
                  </a:solidFill>
                  <a:latin typeface="News Gothic Condensed DK" pitchFamily="34"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base">
                  <a:spcBef>
                    <a:spcPct val="0"/>
                  </a:spcBef>
                  <a:spcAft>
                    <a:spcPct val="0"/>
                  </a:spcAft>
                  <a:defRPr/>
                </a:pPr>
                <a:endParaRPr lang="en-US" sz="3200" kern="1200">
                  <a:solidFill>
                    <a:srgbClr val="FFFFFF"/>
                  </a:solidFill>
                  <a:latin typeface="News Gothic Condensed DK" pitchFamily="34"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fontAlgn="base">
                  <a:spcBef>
                    <a:spcPct val="0"/>
                  </a:spcBef>
                  <a:spcAft>
                    <a:spcPct val="0"/>
                  </a:spcAft>
                  <a:defRPr/>
                </a:pPr>
                <a:endParaRPr lang="en-US" sz="3200" kern="1200">
                  <a:solidFill>
                    <a:srgbClr val="FFFFFF"/>
                  </a:solidFill>
                  <a:latin typeface="News Gothic Condensed DK" pitchFamily="34"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base">
                  <a:spcBef>
                    <a:spcPct val="0"/>
                  </a:spcBef>
                  <a:spcAft>
                    <a:spcPct val="0"/>
                  </a:spcAft>
                  <a:defRPr/>
                </a:pPr>
                <a:endParaRPr lang="en-US" sz="3200" kern="1200">
                  <a:solidFill>
                    <a:srgbClr val="FFFFFF"/>
                  </a:solidFill>
                  <a:latin typeface="News Gothic Condensed DK" pitchFamily="34"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a:spcBef>
                  <a:spcPct val="0"/>
                </a:spcBef>
                <a:spcAft>
                  <a:spcPct val="0"/>
                </a:spcAft>
                <a:defRPr/>
              </a:pPr>
              <a:endParaRPr lang="en-US" sz="3200" kern="1200">
                <a:solidFill>
                  <a:srgbClr val="FFFFFF"/>
                </a:solidFill>
                <a:latin typeface="News Gothic Condensed DK" pitchFamily="34"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base">
                <a:spcBef>
                  <a:spcPct val="0"/>
                </a:spcBef>
                <a:spcAft>
                  <a:spcPct val="0"/>
                </a:spcAft>
                <a:defRPr/>
              </a:pPr>
              <a:endParaRPr lang="en-US" sz="3200" kern="1200">
                <a:solidFill>
                  <a:srgbClr val="FFFFFF"/>
                </a:solidFill>
                <a:latin typeface="News Gothic Condensed DK" pitchFamily="34" charset="0"/>
              </a:endParaRPr>
            </a:p>
          </p:txBody>
        </p:sp>
      </p:grpSp>
      <p:sp>
        <p:nvSpPr>
          <p:cNvPr id="37899" name="Rectangle 11"/>
          <p:cNvSpPr>
            <a:spLocks noGrp="1" noChangeArrowheads="1"/>
          </p:cNvSpPr>
          <p:nvPr>
            <p:ph type="ctrTitle" sz="quarter"/>
          </p:nvPr>
        </p:nvSpPr>
        <p:spPr>
          <a:xfrm>
            <a:off x="914400" y="1736726"/>
            <a:ext cx="10363200" cy="1920875"/>
          </a:xfrm>
        </p:spPr>
        <p:txBody>
          <a:bodyPr/>
          <a:lstStyle>
            <a:lvl1pPr>
              <a:defRPr sz="6000"/>
            </a:lvl1pPr>
          </a:lstStyle>
          <a:p>
            <a:r>
              <a:rPr lang="en-US"/>
              <a:t>Click to edit Master title style</a:t>
            </a:r>
          </a:p>
        </p:txBody>
      </p:sp>
      <p:sp>
        <p:nvSpPr>
          <p:cNvPr id="37900"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609600" y="6248400"/>
            <a:ext cx="28448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4165600" y="6251575"/>
            <a:ext cx="38608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8737600" y="6254750"/>
            <a:ext cx="2844800" cy="476250"/>
          </a:xfrm>
        </p:spPr>
        <p:txBody>
          <a:bodyPr/>
          <a:lstStyle>
            <a:lvl1pPr>
              <a:defRPr/>
            </a:lvl1pPr>
          </a:lstStyle>
          <a:p>
            <a:pPr>
              <a:defRPr/>
            </a:pPr>
            <a:fld id="{3965B2AB-06A0-4794-B97B-913059BAF4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0989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D0A1CCA-5652-4B8A-A8D4-39854653D86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05994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AC9D2DB2-D009-4D10-90D9-E7E56EBBE40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94379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9DCA945-1A85-4F9F-84B5-2DBC2C50EA9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78707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FE924986-384B-47BE-A0D4-E0EB8F466DD0}"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10281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1BB222D4-A1AB-468D-A1C9-C8D638729EF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04567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D0B4E1F4-F345-4CCD-BA46-B7F0147DE684}"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31543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7178491-22B4-465B-98EC-C38EEADC872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07242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831850" y="1709738"/>
            <a:ext cx="10515600" cy="2852737"/>
          </a:xfrm>
          <a:prstGeom prst="rect">
            <a:avLst/>
          </a:prstGeom>
        </p:spPr>
        <p:txBody>
          <a:bodyPr anchor="b"/>
          <a:lstStyle>
            <a:lvl1pPr>
              <a:defRPr sz="6000"/>
            </a:lvl1pPr>
          </a:lstStyle>
          <a:p>
            <a:r>
              <a:t>Click to edit Master title style</a:t>
            </a:r>
          </a:p>
        </p:txBody>
      </p:sp>
      <p:sp>
        <p:nvSpPr>
          <p:cNvPr id="30" name="Shape 30"/>
          <p:cNvSpPr>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stStyle>
          <a:p>
            <a:r>
              <a:t>Click to edit Master text styles</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4C4C0F7-92B6-4422-AF12-84AB99F8348C}"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91376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33E746A-1340-406E-AB70-8C63B9BB58A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97981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C2238E7-4F24-46D7-B0B3-BCF00FF9409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54825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6197600" y="1600201"/>
            <a:ext cx="5384800" cy="4525963"/>
          </a:xfrm>
        </p:spPr>
        <p:txBody>
          <a:bodyPr/>
          <a:lstStyle/>
          <a:p>
            <a:pPr lvl="0"/>
            <a:endParaRPr lang="en-US" noProof="0" smtClean="0"/>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719F300-8861-44B4-BA14-3CB55782197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4142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A444EF97-F78B-4005-A8AD-09666ACCD8E6}"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22440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Click to edit Master title style</a:t>
            </a:r>
          </a:p>
        </p:txBody>
      </p:sp>
      <p:sp>
        <p:nvSpPr>
          <p:cNvPr id="39" name="Shape 39"/>
          <p:cNvSpPr>
            <a:spLocks noGrp="1"/>
          </p:cNvSpPr>
          <p:nvPr>
            <p:ph type="body" sz="half" idx="1"/>
          </p:nvPr>
        </p:nvSpPr>
        <p:spPr>
          <a:xfrm>
            <a:off x="838200" y="1825625"/>
            <a:ext cx="5181600" cy="4351338"/>
          </a:xfrm>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40" name="Shape 4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839787" y="365125"/>
            <a:ext cx="10515601" cy="1325563"/>
          </a:xfrm>
          <a:prstGeom prst="rect">
            <a:avLst/>
          </a:prstGeom>
        </p:spPr>
        <p:txBody>
          <a:bodyPr/>
          <a:lstStyle/>
          <a:p>
            <a:r>
              <a:t>Click to edit Master title style</a:t>
            </a:r>
          </a:p>
        </p:txBody>
      </p:sp>
      <p:sp>
        <p:nvSpPr>
          <p:cNvPr id="48" name="Shape 48"/>
          <p:cNvSpPr>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stStyle>
          <a:p>
            <a:r>
              <a:t>Click to edit Master text styles</a:t>
            </a:r>
          </a:p>
        </p:txBody>
      </p:sp>
      <p:sp>
        <p:nvSpPr>
          <p:cNvPr id="49" name="Shape 49"/>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Click to edit Master title style</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839787" y="457200"/>
            <a:ext cx="3932239" cy="1600200"/>
          </a:xfrm>
          <a:prstGeom prst="rect">
            <a:avLst/>
          </a:prstGeom>
        </p:spPr>
        <p:txBody>
          <a:bodyPr anchor="b"/>
          <a:lstStyle>
            <a:lvl1pPr>
              <a:defRPr sz="3200"/>
            </a:lvl1pPr>
          </a:lstStyle>
          <a:p>
            <a:r>
              <a:t>Click to edit Master title style</a:t>
            </a:r>
          </a:p>
        </p:txBody>
      </p:sp>
      <p:sp>
        <p:nvSpPr>
          <p:cNvPr id="73" name="Shape 73"/>
          <p:cNvSpPr>
            <a:spLocks noGrp="1"/>
          </p:cNvSpPr>
          <p:nvPr>
            <p:ph type="body" sz="half" idx="1"/>
          </p:nvPr>
        </p:nvSpPr>
        <p:spPr>
          <a:xfrm>
            <a:off x="5183187" y="987425"/>
            <a:ext cx="6172201"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Click to edit Master text styles</a:t>
            </a:r>
          </a:p>
          <a:p>
            <a:pPr lvl="1"/>
            <a:r>
              <a:t>Second level</a:t>
            </a:r>
          </a:p>
          <a:p>
            <a:pPr lvl="2"/>
            <a:r>
              <a:t>Third level</a:t>
            </a:r>
          </a:p>
          <a:p>
            <a:pPr lvl="3"/>
            <a:r>
              <a:t>Fourth level</a:t>
            </a:r>
          </a:p>
          <a:p>
            <a:pPr lvl="4"/>
            <a:r>
              <a:t>Fifth level</a:t>
            </a:r>
          </a:p>
        </p:txBody>
      </p:sp>
      <p:sp>
        <p:nvSpPr>
          <p:cNvPr id="74" name="Shape 74"/>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839787" y="457200"/>
            <a:ext cx="3932239" cy="1600200"/>
          </a:xfrm>
          <a:prstGeom prst="rect">
            <a:avLst/>
          </a:prstGeom>
        </p:spPr>
        <p:txBody>
          <a:bodyPr anchor="b"/>
          <a:lstStyle>
            <a:lvl1pPr>
              <a:defRPr sz="3200"/>
            </a:lvl1pPr>
          </a:lstStyle>
          <a:p>
            <a:r>
              <a:t>Click to edit Master title style</a:t>
            </a:r>
          </a:p>
        </p:txBody>
      </p:sp>
      <p:sp>
        <p:nvSpPr>
          <p:cNvPr id="83" name="Shape 83"/>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4" name="Shape 84"/>
          <p:cNvSpPr>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stStyle>
          <a:p>
            <a:r>
              <a:t>Click to edit Master text styles</a:t>
            </a:r>
          </a:p>
        </p:txBody>
      </p:sp>
      <p:sp>
        <p:nvSpPr>
          <p:cNvPr id="85" name="Shape 85"/>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Click to edit Master title style</a:t>
            </a:r>
          </a:p>
        </p:txBody>
      </p:sp>
      <p:sp>
        <p:nvSpPr>
          <p:cNvPr id="93" name="Shape 93"/>
          <p:cNvSpPr>
            <a:spLocks noGrp="1"/>
          </p:cNvSpPr>
          <p:nvPr>
            <p:ph type="body" idx="1"/>
          </p:nvPr>
        </p:nvSpPr>
        <p:spPr>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94" name="Shape 94"/>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3C5"/>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38200" y="365125"/>
            <a:ext cx="10515600" cy="1325563"/>
          </a:xfrm>
          <a:prstGeom prst="rect">
            <a:avLst/>
          </a:prstGeom>
          <a:ln w="12700">
            <a:miter lim="400000"/>
          </a:ln>
        </p:spPr>
        <p:txBody>
          <a:bodyPr lIns="45719" rIns="45719" anchor="ctr">
            <a:normAutofit/>
          </a:bodyPr>
          <a:lstStyle/>
          <a:p>
            <a:r>
              <a:t>Click to edit Master title style</a:t>
            </a:r>
          </a:p>
        </p:txBody>
      </p:sp>
      <p:sp>
        <p:nvSpPr>
          <p:cNvPr id="3" name="Shape 3"/>
          <p:cNvSpPr>
            <a:spLocks noGrp="1"/>
          </p:cNvSpPr>
          <p:nvPr>
            <p:ph type="body" idx="1"/>
          </p:nvPr>
        </p:nvSpPr>
        <p:spPr>
          <a:xfrm>
            <a:off x="838200" y="1825625"/>
            <a:ext cx="10515600" cy="4351338"/>
          </a:xfrm>
          <a:prstGeom prst="rect">
            <a:avLst/>
          </a:prstGeom>
          <a:ln w="12700">
            <a:miter lim="400000"/>
          </a:ln>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4" name="Shape 4"/>
          <p:cNvSpPr>
            <a:spLocks noGrp="1"/>
          </p:cNvSpPr>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panose="020F0302020204030204"/>
          <a:ea typeface="Calibri Light" panose="020F0302020204030204"/>
          <a:cs typeface="Calibri Light" panose="020F0302020204030204"/>
          <a:sym typeface="Calibri Light" panose="020F0302020204030204"/>
        </a:defRPr>
      </a:lvl1pPr>
      <a:lvl2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panose="020F0302020204030204"/>
          <a:ea typeface="Calibri Light" panose="020F0302020204030204"/>
          <a:cs typeface="Calibri Light" panose="020F0302020204030204"/>
          <a:sym typeface="Calibri Light" panose="020F0302020204030204"/>
        </a:defRPr>
      </a:lvl2pPr>
      <a:lvl3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panose="020F0302020204030204"/>
          <a:ea typeface="Calibri Light" panose="020F0302020204030204"/>
          <a:cs typeface="Calibri Light" panose="020F0302020204030204"/>
          <a:sym typeface="Calibri Light" panose="020F0302020204030204"/>
        </a:defRPr>
      </a:lvl3pPr>
      <a:lvl4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panose="020F0302020204030204"/>
          <a:ea typeface="Calibri Light" panose="020F0302020204030204"/>
          <a:cs typeface="Calibri Light" panose="020F0302020204030204"/>
          <a:sym typeface="Calibri Light" panose="020F0302020204030204"/>
        </a:defRPr>
      </a:lvl4pPr>
      <a:lvl5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panose="020F0302020204030204"/>
          <a:ea typeface="Calibri Light" panose="020F0302020204030204"/>
          <a:cs typeface="Calibri Light" panose="020F0302020204030204"/>
          <a:sym typeface="Calibri Light" panose="020F0302020204030204"/>
        </a:defRPr>
      </a:lvl5pPr>
      <a:lvl6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panose="020F0302020204030204"/>
          <a:ea typeface="Calibri Light" panose="020F0302020204030204"/>
          <a:cs typeface="Calibri Light" panose="020F0302020204030204"/>
          <a:sym typeface="Calibri Light" panose="020F0302020204030204"/>
        </a:defRPr>
      </a:lvl6pPr>
      <a:lvl7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panose="020F0302020204030204"/>
          <a:ea typeface="Calibri Light" panose="020F0302020204030204"/>
          <a:cs typeface="Calibri Light" panose="020F0302020204030204"/>
          <a:sym typeface="Calibri Light" panose="020F0302020204030204"/>
        </a:defRPr>
      </a:lvl7pPr>
      <a:lvl8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panose="020F0302020204030204"/>
          <a:ea typeface="Calibri Light" panose="020F0302020204030204"/>
          <a:cs typeface="Calibri Light" panose="020F0302020204030204"/>
          <a:sym typeface="Calibri Light" panose="020F0302020204030204"/>
        </a:defRPr>
      </a:lvl8pPr>
      <a:lvl9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panose="020F0302020204030204"/>
          <a:ea typeface="Calibri Light" panose="020F0302020204030204"/>
          <a:cs typeface="Calibri Light" panose="020F0302020204030204"/>
          <a:sym typeface="Calibri Light" panose="020F0302020204030204"/>
        </a:defRPr>
      </a:lvl9pPr>
    </p:titleStyle>
    <p:bodyStyle>
      <a:lvl1pPr marL="228600" marR="0" indent="-228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mn-lt"/>
          <a:ea typeface="+mn-ea"/>
          <a:cs typeface="+mn-cs"/>
          <a:sym typeface="Calibri" panose="020F0502020204030204"/>
        </a:defRPr>
      </a:lvl1pPr>
      <a:lvl2pPr marL="723900" marR="0" indent="-2667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mn-lt"/>
          <a:ea typeface="+mn-ea"/>
          <a:cs typeface="+mn-cs"/>
          <a:sym typeface="Calibri" panose="020F0502020204030204"/>
        </a:defRPr>
      </a:lvl2pPr>
      <a:lvl3pPr marL="1234440" marR="0" indent="-32004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mn-lt"/>
          <a:ea typeface="+mn-ea"/>
          <a:cs typeface="+mn-cs"/>
          <a:sym typeface="Calibri" panose="020F0502020204030204"/>
        </a:defRPr>
      </a:lvl3pPr>
      <a:lvl4pPr marL="1727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mn-lt"/>
          <a:ea typeface="+mn-ea"/>
          <a:cs typeface="+mn-cs"/>
          <a:sym typeface="Calibri" panose="020F0502020204030204"/>
        </a:defRPr>
      </a:lvl4pPr>
      <a:lvl5pPr marL="21844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mn-lt"/>
          <a:ea typeface="+mn-ea"/>
          <a:cs typeface="+mn-cs"/>
          <a:sym typeface="Calibri" panose="020F0502020204030204"/>
        </a:defRPr>
      </a:lvl5pPr>
      <a:lvl6pPr marL="26416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mn-lt"/>
          <a:ea typeface="+mn-ea"/>
          <a:cs typeface="+mn-cs"/>
          <a:sym typeface="Calibri" panose="020F0502020204030204"/>
        </a:defRPr>
      </a:lvl6pPr>
      <a:lvl7pPr marL="30988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mn-lt"/>
          <a:ea typeface="+mn-ea"/>
          <a:cs typeface="+mn-cs"/>
          <a:sym typeface="Calibri" panose="020F0502020204030204"/>
        </a:defRPr>
      </a:lvl7pPr>
      <a:lvl8pPr marL="35560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mn-lt"/>
          <a:ea typeface="+mn-ea"/>
          <a:cs typeface="+mn-cs"/>
          <a:sym typeface="Calibri" panose="020F0502020204030204"/>
        </a:defRPr>
      </a:lvl8pPr>
      <a:lvl9pPr marL="4013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mn-lt"/>
          <a:ea typeface="+mn-ea"/>
          <a:cs typeface="+mn-cs"/>
          <a:sym typeface="Calibri" panose="020F0502020204030204"/>
        </a:defRPr>
      </a:lvl9pPr>
    </p:bodyStyle>
    <p:otherStyle>
      <a:lvl1pPr marL="0" marR="0" indent="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1pPr>
      <a:lvl2pPr marL="0" marR="0" indent="45720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2pPr>
      <a:lvl3pPr marL="0" marR="0" indent="91440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3pPr>
      <a:lvl4pPr marL="0" marR="0" indent="137160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4pPr>
      <a:lvl5pPr marL="0" marR="0" indent="182880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5pPr>
      <a:lvl6pPr marL="0" marR="0" indent="228600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6pPr>
      <a:lvl7pPr marL="0" marR="0" indent="274320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7pPr>
      <a:lvl8pPr marL="0" marR="0" indent="320040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8pPr>
      <a:lvl9pPr marL="0" marR="0" indent="365760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dt" sz="half" idx="2"/>
          </p:nvPr>
        </p:nvSpPr>
        <p:spPr bwMode="auto">
          <a:xfrm>
            <a:off x="609600" y="62515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fontAlgn="base">
              <a:spcBef>
                <a:spcPct val="0"/>
              </a:spcBef>
              <a:spcAft>
                <a:spcPct val="0"/>
              </a:spcAft>
              <a:defRPr/>
            </a:pPr>
            <a:endParaRPr lang="en-US" kern="1200">
              <a:solidFill>
                <a:srgbClr val="FFFFFF"/>
              </a:solidFill>
            </a:endParaRPr>
          </a:p>
        </p:txBody>
      </p:sp>
      <p:sp>
        <p:nvSpPr>
          <p:cNvPr id="36867" name="Rectangle 3"/>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fontAlgn="base">
              <a:spcBef>
                <a:spcPct val="0"/>
              </a:spcBef>
              <a:spcAft>
                <a:spcPct val="0"/>
              </a:spcAft>
              <a:defRPr/>
            </a:pPr>
            <a:fld id="{5D66029E-4FA1-4809-BC89-892FCAD6A945}" type="slidenum">
              <a:rPr lang="en-US" kern="1200">
                <a:solidFill>
                  <a:srgbClr val="FFFFFF"/>
                </a:solidFill>
              </a:rPr>
              <a:pPr fontAlgn="base">
                <a:spcBef>
                  <a:spcPct val="0"/>
                </a:spcBef>
                <a:spcAft>
                  <a:spcPct val="0"/>
                </a:spcAft>
                <a:defRPr/>
              </a:pPr>
              <a:t>‹#›</a:t>
            </a:fld>
            <a:endParaRPr lang="en-US" kern="1200">
              <a:solidFill>
                <a:srgbClr val="FFFFFF"/>
              </a:solidFill>
            </a:endParaRPr>
          </a:p>
        </p:txBody>
      </p:sp>
      <p:grpSp>
        <p:nvGrpSpPr>
          <p:cNvPr id="7172" name="Group 4"/>
          <p:cNvGrpSpPr>
            <a:grpSpLocks/>
          </p:cNvGrpSpPr>
          <p:nvPr/>
        </p:nvGrpSpPr>
        <p:grpSpPr bwMode="auto">
          <a:xfrm>
            <a:off x="1" y="1"/>
            <a:ext cx="12187767" cy="6850063"/>
            <a:chOff x="0" y="0"/>
            <a:chExt cx="5758" cy="4315"/>
          </a:xfrm>
        </p:grpSpPr>
        <p:grpSp>
          <p:nvGrpSpPr>
            <p:cNvPr id="7176" name="Group 5"/>
            <p:cNvGrpSpPr>
              <a:grpSpLocks/>
            </p:cNvGrpSpPr>
            <p:nvPr userDrawn="1"/>
          </p:nvGrpSpPr>
          <p:grpSpPr bwMode="auto">
            <a:xfrm>
              <a:off x="1728" y="2230"/>
              <a:ext cx="4027" cy="2085"/>
              <a:chOff x="1728" y="2230"/>
              <a:chExt cx="4027" cy="2085"/>
            </a:xfrm>
          </p:grpSpPr>
          <p:sp>
            <p:nvSpPr>
              <p:cNvPr id="368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base">
                  <a:spcBef>
                    <a:spcPct val="0"/>
                  </a:spcBef>
                  <a:spcAft>
                    <a:spcPct val="0"/>
                  </a:spcAft>
                  <a:defRPr/>
                </a:pPr>
                <a:endParaRPr lang="en-US" sz="3200" kern="1200">
                  <a:solidFill>
                    <a:srgbClr val="FFFFFF"/>
                  </a:solidFill>
                  <a:latin typeface="News Gothic Condensed DK" pitchFamily="34" charset="0"/>
                </a:endParaRPr>
              </a:p>
            </p:txBody>
          </p:sp>
          <p:sp>
            <p:nvSpPr>
              <p:cNvPr id="368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base">
                  <a:spcBef>
                    <a:spcPct val="0"/>
                  </a:spcBef>
                  <a:spcAft>
                    <a:spcPct val="0"/>
                  </a:spcAft>
                  <a:defRPr/>
                </a:pPr>
                <a:endParaRPr lang="en-US" sz="3200" kern="1200">
                  <a:solidFill>
                    <a:srgbClr val="FFFFFF"/>
                  </a:solidFill>
                  <a:latin typeface="News Gothic Condensed DK" pitchFamily="34" charset="0"/>
                </a:endParaRPr>
              </a:p>
            </p:txBody>
          </p:sp>
          <p:sp>
            <p:nvSpPr>
              <p:cNvPr id="368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base">
                  <a:spcBef>
                    <a:spcPct val="0"/>
                  </a:spcBef>
                  <a:spcAft>
                    <a:spcPct val="0"/>
                  </a:spcAft>
                  <a:defRPr/>
                </a:pPr>
                <a:endParaRPr lang="en-US" sz="3200" kern="1200">
                  <a:solidFill>
                    <a:srgbClr val="FFFFFF"/>
                  </a:solidFill>
                  <a:latin typeface="News Gothic Condensed DK" pitchFamily="34" charset="0"/>
                </a:endParaRPr>
              </a:p>
            </p:txBody>
          </p:sp>
          <p:sp>
            <p:nvSpPr>
              <p:cNvPr id="368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fontAlgn="base">
                  <a:spcBef>
                    <a:spcPct val="0"/>
                  </a:spcBef>
                  <a:spcAft>
                    <a:spcPct val="0"/>
                  </a:spcAft>
                  <a:defRPr/>
                </a:pPr>
                <a:endParaRPr lang="en-US" sz="3200" kern="1200">
                  <a:solidFill>
                    <a:srgbClr val="FFFFFF"/>
                  </a:solidFill>
                  <a:latin typeface="News Gothic Condensed DK" pitchFamily="34" charset="0"/>
                </a:endParaRPr>
              </a:p>
            </p:txBody>
          </p:sp>
          <p:sp>
            <p:nvSpPr>
              <p:cNvPr id="368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base">
                  <a:spcBef>
                    <a:spcPct val="0"/>
                  </a:spcBef>
                  <a:spcAft>
                    <a:spcPct val="0"/>
                  </a:spcAft>
                  <a:defRPr/>
                </a:pPr>
                <a:endParaRPr lang="en-US" sz="3200" kern="1200">
                  <a:solidFill>
                    <a:srgbClr val="FFFFFF"/>
                  </a:solidFill>
                  <a:latin typeface="News Gothic Condensed DK" pitchFamily="34" charset="0"/>
                </a:endParaRPr>
              </a:p>
            </p:txBody>
          </p:sp>
        </p:grpSp>
        <p:sp>
          <p:nvSpPr>
            <p:cNvPr id="368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a:spcBef>
                  <a:spcPct val="0"/>
                </a:spcBef>
                <a:spcAft>
                  <a:spcPct val="0"/>
                </a:spcAft>
                <a:defRPr/>
              </a:pPr>
              <a:endParaRPr lang="en-US" sz="3200" kern="1200">
                <a:solidFill>
                  <a:srgbClr val="FFFFFF"/>
                </a:solidFill>
                <a:latin typeface="News Gothic Condensed DK" pitchFamily="34" charset="0"/>
              </a:endParaRPr>
            </a:p>
          </p:txBody>
        </p:sp>
        <p:sp>
          <p:nvSpPr>
            <p:cNvPr id="368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base">
                <a:spcBef>
                  <a:spcPct val="0"/>
                </a:spcBef>
                <a:spcAft>
                  <a:spcPct val="0"/>
                </a:spcAft>
                <a:defRPr/>
              </a:pPr>
              <a:endParaRPr lang="en-US" sz="3200" kern="1200">
                <a:solidFill>
                  <a:srgbClr val="FFFFFF"/>
                </a:solidFill>
                <a:latin typeface="News Gothic Condensed DK" pitchFamily="34" charset="0"/>
              </a:endParaRPr>
            </a:p>
          </p:txBody>
        </p:sp>
      </p:grpSp>
      <p:sp>
        <p:nvSpPr>
          <p:cNvPr id="36877" name="Rectangle 13"/>
          <p:cNvSpPr>
            <a:spLocks noGrp="1" noRot="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6878" name="Rectangle 14"/>
          <p:cNvSpPr>
            <a:spLocks noGrp="1" noChangeArrowheads="1"/>
          </p:cNvSpPr>
          <p:nvPr>
            <p:ph type="ftr" sz="quarter" idx="3"/>
          </p:nvPr>
        </p:nvSpPr>
        <p:spPr bwMode="auto">
          <a:xfrm>
            <a:off x="4165600" y="6248400"/>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fontAlgn="base">
              <a:spcBef>
                <a:spcPct val="0"/>
              </a:spcBef>
              <a:spcAft>
                <a:spcPct val="0"/>
              </a:spcAft>
              <a:defRPr/>
            </a:pPr>
            <a:endParaRPr lang="en-US" kern="1200">
              <a:solidFill>
                <a:srgbClr val="FFFFFF"/>
              </a:solidFill>
            </a:endParaRPr>
          </a:p>
        </p:txBody>
      </p:sp>
      <p:sp>
        <p:nvSpPr>
          <p:cNvPr id="36879" name="Rectangle 15"/>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167276589"/>
      </p:ext>
    </p:extLst>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69.jpe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emf"/></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image" Target="../media/image80.gif"/><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gif"/><Relationship Id="rId4" Type="http://schemas.openxmlformats.org/officeDocument/2006/relationships/image" Target="../media/image82.gi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tiff"/><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88.png"/><Relationship Id="rId5" Type="http://schemas.openxmlformats.org/officeDocument/2006/relationships/image" Target="../media/image87.emf"/><Relationship Id="rId4"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tiff"/></Relationships>
</file>

<file path=ppt/slides/_rels/slide3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xml"/><Relationship Id="rId5" Type="http://schemas.openxmlformats.org/officeDocument/2006/relationships/image" Target="../media/image99.jpeg"/><Relationship Id="rId4" Type="http://schemas.openxmlformats.org/officeDocument/2006/relationships/image" Target="../media/image98.jpeg"/></Relationships>
</file>

<file path=ppt/slides/_rels/slide3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xml"/><Relationship Id="rId6" Type="http://schemas.openxmlformats.org/officeDocument/2006/relationships/image" Target="../media/image9.tiff"/><Relationship Id="rId5" Type="http://schemas.openxmlformats.org/officeDocument/2006/relationships/image" Target="../media/image103.jpeg"/><Relationship Id="rId4" Type="http://schemas.openxmlformats.org/officeDocument/2006/relationships/image" Target="../media/image102.jpeg"/></Relationships>
</file>

<file path=ppt/slides/_rels/slide3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10.jpe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3.jpeg"/><Relationship Id="rId2" Type="http://schemas.openxmlformats.org/officeDocument/2006/relationships/diagramData" Target="../diagrams/data1.xml"/><Relationship Id="rId16" Type="http://schemas.openxmlformats.org/officeDocument/2006/relationships/image" Target="../media/image13.png"/><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image" Target="../media/image12.png"/><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9.png"/><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59531"/>
            <a:ext cx="9064625" cy="6798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5930715"/>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762000" y="381000"/>
            <a:ext cx="3943350" cy="5895975"/>
          </a:xfrm>
          <a:prstGeom prst="rect">
            <a:avLst/>
          </a:prstGeom>
          <a:noFill/>
          <a:ln w="9525">
            <a:noFill/>
            <a:miter lim="800000"/>
            <a:headEnd/>
            <a:tailEnd/>
          </a:ln>
          <a:effectLst/>
        </p:spPr>
      </p:pic>
      <p:pic>
        <p:nvPicPr>
          <p:cNvPr id="5124" name="Picture 4" descr="C:\Users\HP\Downloads\MAIZE POSTER.jpg"/>
          <p:cNvPicPr>
            <a:picLocks noChangeAspect="1" noChangeArrowheads="1"/>
          </p:cNvPicPr>
          <p:nvPr/>
        </p:nvPicPr>
        <p:blipFill>
          <a:blip r:embed="rId3" cstate="print"/>
          <a:srcRect/>
          <a:stretch>
            <a:fillRect/>
          </a:stretch>
        </p:blipFill>
        <p:spPr bwMode="auto">
          <a:xfrm>
            <a:off x="5105400" y="457200"/>
            <a:ext cx="3911600" cy="5867400"/>
          </a:xfrm>
          <a:prstGeom prst="rect">
            <a:avLst/>
          </a:prstGeom>
          <a:noFill/>
        </p:spPr>
      </p:pic>
      <p:pic>
        <p:nvPicPr>
          <p:cNvPr id="7" name="Picture 4" descr="01120010"/>
          <p:cNvPicPr>
            <a:picLocks noChangeAspect="1" noChangeArrowheads="1"/>
          </p:cNvPicPr>
          <p:nvPr/>
        </p:nvPicPr>
        <p:blipFill>
          <a:blip r:embed="rId4"/>
          <a:srcRect/>
          <a:stretch>
            <a:fillRect/>
          </a:stretch>
        </p:blipFill>
        <p:spPr bwMode="auto">
          <a:xfrm>
            <a:off x="9296400" y="-457201"/>
            <a:ext cx="9144000" cy="7315201"/>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P\Desktop\SEED MELA\Browntop mill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33143"/>
            <a:ext cx="10210800" cy="676295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p:txBody>
          <a:bodyPr/>
          <a:lstStyle/>
          <a:p>
            <a:r>
              <a:rPr lang="en-US" b="1" dirty="0" smtClean="0">
                <a:solidFill>
                  <a:srgbClr val="FFC000"/>
                </a:solidFill>
              </a:rPr>
              <a:t>Revival of lost crops </a:t>
            </a:r>
            <a:endParaRPr lang="en-IN" b="1" dirty="0">
              <a:solidFill>
                <a:srgbClr val="FFC000"/>
              </a:solidFill>
            </a:endParaRPr>
          </a:p>
        </p:txBody>
      </p:sp>
    </p:spTree>
    <p:extLst>
      <p:ext uri="{BB962C8B-B14F-4D97-AF65-F5344CB8AC3E}">
        <p14:creationId xmlns:p14="http://schemas.microsoft.com/office/powerpoint/2010/main" val="2713532895"/>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HP\Desktop\SEED MELA\Ramji Yellappa from Hanumanahalli village has grown brown to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8369" y="609600"/>
            <a:ext cx="9360569" cy="6240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92639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13" descr="Image may contain: 1 person, sit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 y="0"/>
            <a:ext cx="10591800" cy="672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953000"/>
            <a:ext cx="7388225"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5545382"/>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Desi cotton Photo\Cotton\Kolkat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83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329604"/>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
            <a:ext cx="4764088" cy="6297613"/>
          </a:xfrm>
          <a:prstGeom prst="rect">
            <a:avLst/>
          </a:prstGeom>
          <a:noFill/>
          <a:ln w="57150" cmpd="thickThin">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C:\Users\admin\Desktop\SWISS AID 2017\KOLKOTA WORKSHOP\POSTER COTT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52400"/>
            <a:ext cx="42164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82909"/>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65707523"/>
              </p:ext>
            </p:extLst>
          </p:nvPr>
        </p:nvGraphicFramePr>
        <p:xfrm>
          <a:off x="609600" y="990600"/>
          <a:ext cx="10566400" cy="4206870"/>
        </p:xfrm>
        <a:graphic>
          <a:graphicData uri="http://schemas.openxmlformats.org/drawingml/2006/table">
            <a:tbl>
              <a:tblPr/>
              <a:tblGrid>
                <a:gridCol w="759596"/>
                <a:gridCol w="3294488"/>
                <a:gridCol w="6512316"/>
              </a:tblGrid>
              <a:tr h="420687">
                <a:tc>
                  <a:txBody>
                    <a:bodyPr/>
                    <a:lstStyle/>
                    <a:p>
                      <a:pPr>
                        <a:lnSpc>
                          <a:spcPct val="115000"/>
                        </a:lnSpc>
                        <a:spcAft>
                          <a:spcPts val="0"/>
                        </a:spcAft>
                      </a:pPr>
                      <a:endParaRPr lang="en-IN" sz="2400" dirty="0">
                        <a:solidFill>
                          <a:schemeClr val="tx1"/>
                        </a:solidFill>
                        <a:latin typeface="Calibri"/>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N" sz="2400" b="1">
                          <a:solidFill>
                            <a:srgbClr val="00B0F0"/>
                          </a:solidFill>
                          <a:latin typeface="Calibri"/>
                          <a:ea typeface="Calibri"/>
                          <a:cs typeface="Times New Roman"/>
                        </a:rPr>
                        <a:t>Variety </a:t>
                      </a:r>
                      <a:endParaRPr lang="en-IN" sz="2400">
                        <a:solidFill>
                          <a:srgbClr val="00B0F0"/>
                        </a:solidFill>
                        <a:latin typeface="Calibri"/>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N" sz="2400" b="1" dirty="0">
                          <a:solidFill>
                            <a:srgbClr val="00B0F0"/>
                          </a:solidFill>
                          <a:latin typeface="Calibri"/>
                          <a:ea typeface="Calibri"/>
                          <a:cs typeface="Times New Roman"/>
                        </a:rPr>
                        <a:t>Geographical Area </a:t>
                      </a:r>
                      <a:endParaRPr lang="en-IN" sz="2400" dirty="0">
                        <a:solidFill>
                          <a:srgbClr val="00B0F0"/>
                        </a:solidFill>
                        <a:latin typeface="Calibri"/>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0687">
                <a:tc>
                  <a:txBody>
                    <a:bodyPr/>
                    <a:lstStyle/>
                    <a:p>
                      <a:pPr>
                        <a:lnSpc>
                          <a:spcPct val="115000"/>
                        </a:lnSpc>
                        <a:spcAft>
                          <a:spcPts val="0"/>
                        </a:spcAft>
                      </a:pPr>
                      <a:r>
                        <a:rPr lang="en-IN" sz="2400" dirty="0">
                          <a:solidFill>
                            <a:schemeClr val="tx1"/>
                          </a:solidFill>
                          <a:latin typeface="Calibri"/>
                          <a:ea typeface="Calibri"/>
                          <a:cs typeface="Times New Roman"/>
                        </a:rPr>
                        <a:t>1</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N" sz="2400" dirty="0" err="1">
                          <a:solidFill>
                            <a:srgbClr val="FF0000"/>
                          </a:solidFill>
                          <a:latin typeface="Calibri"/>
                          <a:ea typeface="Calibri"/>
                          <a:cs typeface="Times New Roman"/>
                        </a:rPr>
                        <a:t>Jaydhar</a:t>
                      </a:r>
                      <a:endParaRPr lang="en-IN" sz="2400" dirty="0">
                        <a:solidFill>
                          <a:srgbClr val="FF0000"/>
                        </a:solidFill>
                        <a:latin typeface="Calibri"/>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N" sz="2400">
                          <a:latin typeface="Calibri"/>
                          <a:ea typeface="Calibri"/>
                          <a:cs typeface="Times New Roman"/>
                        </a:rPr>
                        <a:t>Gadag,Dharwad</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0687">
                <a:tc>
                  <a:txBody>
                    <a:bodyPr/>
                    <a:lstStyle/>
                    <a:p>
                      <a:pPr>
                        <a:lnSpc>
                          <a:spcPct val="115000"/>
                        </a:lnSpc>
                        <a:spcAft>
                          <a:spcPts val="0"/>
                        </a:spcAft>
                      </a:pPr>
                      <a:r>
                        <a:rPr lang="en-IN" sz="2400" dirty="0">
                          <a:solidFill>
                            <a:schemeClr val="tx1"/>
                          </a:solidFill>
                          <a:latin typeface="Calibri"/>
                          <a:ea typeface="Calibri"/>
                          <a:cs typeface="Times New Roman"/>
                        </a:rPr>
                        <a:t>2</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N" sz="2400" dirty="0" err="1">
                          <a:solidFill>
                            <a:srgbClr val="FF0000"/>
                          </a:solidFill>
                          <a:latin typeface="Calibri"/>
                          <a:ea typeface="Calibri"/>
                          <a:cs typeface="Times New Roman"/>
                        </a:rPr>
                        <a:t>Pandarapura</a:t>
                      </a:r>
                      <a:endParaRPr lang="en-IN" sz="2400" dirty="0">
                        <a:solidFill>
                          <a:srgbClr val="FF0000"/>
                        </a:solidFill>
                        <a:latin typeface="Calibri"/>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N" sz="2400">
                          <a:latin typeface="Calibri"/>
                          <a:ea typeface="Calibri"/>
                          <a:cs typeface="Times New Roman"/>
                        </a:rPr>
                        <a:t>Hadagali, Koppal</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0687">
                <a:tc>
                  <a:txBody>
                    <a:bodyPr/>
                    <a:lstStyle/>
                    <a:p>
                      <a:pPr>
                        <a:lnSpc>
                          <a:spcPct val="115000"/>
                        </a:lnSpc>
                        <a:spcAft>
                          <a:spcPts val="0"/>
                        </a:spcAft>
                      </a:pPr>
                      <a:r>
                        <a:rPr lang="en-IN" sz="2400" dirty="0">
                          <a:solidFill>
                            <a:schemeClr val="tx1"/>
                          </a:solidFill>
                          <a:latin typeface="Calibri"/>
                          <a:ea typeface="Calibri"/>
                          <a:cs typeface="Times New Roman"/>
                        </a:rPr>
                        <a:t>3</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N" sz="2400" dirty="0" err="1">
                          <a:solidFill>
                            <a:srgbClr val="FF0000"/>
                          </a:solidFill>
                          <a:latin typeface="Calibri"/>
                          <a:ea typeface="Calibri"/>
                          <a:cs typeface="Times New Roman"/>
                        </a:rPr>
                        <a:t>Karungani</a:t>
                      </a:r>
                      <a:r>
                        <a:rPr lang="en-IN" sz="2400" dirty="0">
                          <a:solidFill>
                            <a:srgbClr val="FF0000"/>
                          </a:solidFill>
                          <a:latin typeface="Calibri"/>
                          <a:ea typeface="Calibri"/>
                          <a:cs typeface="Times New Roman"/>
                        </a:rPr>
                        <a:t> </a:t>
                      </a:r>
                      <a:r>
                        <a:rPr lang="en-IN" sz="2400" dirty="0" err="1">
                          <a:solidFill>
                            <a:srgbClr val="FF0000"/>
                          </a:solidFill>
                          <a:latin typeface="Calibri"/>
                          <a:ea typeface="Calibri"/>
                          <a:cs typeface="Times New Roman"/>
                        </a:rPr>
                        <a:t>Paruthi</a:t>
                      </a:r>
                      <a:endParaRPr lang="en-IN" sz="2400" dirty="0">
                        <a:solidFill>
                          <a:srgbClr val="FF0000"/>
                        </a:solidFill>
                        <a:latin typeface="Calibri"/>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N" sz="2400">
                          <a:latin typeface="Calibri"/>
                          <a:ea typeface="Calibri"/>
                          <a:cs typeface="Times New Roman"/>
                        </a:rPr>
                        <a:t>Southern Tinnevelly, Tamil Nadu</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0687">
                <a:tc>
                  <a:txBody>
                    <a:bodyPr/>
                    <a:lstStyle/>
                    <a:p>
                      <a:pPr>
                        <a:lnSpc>
                          <a:spcPct val="115000"/>
                        </a:lnSpc>
                        <a:spcAft>
                          <a:spcPts val="0"/>
                        </a:spcAft>
                      </a:pPr>
                      <a:r>
                        <a:rPr lang="en-IN" sz="2400" dirty="0">
                          <a:solidFill>
                            <a:schemeClr val="tx1"/>
                          </a:solidFill>
                          <a:latin typeface="Calibri"/>
                          <a:ea typeface="Calibri"/>
                          <a:cs typeface="Times New Roman"/>
                        </a:rPr>
                        <a:t>4</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N" sz="2400" dirty="0" err="1">
                          <a:solidFill>
                            <a:srgbClr val="FF0000"/>
                          </a:solidFill>
                          <a:latin typeface="Calibri"/>
                          <a:ea typeface="Calibri"/>
                          <a:cs typeface="Times New Roman"/>
                        </a:rPr>
                        <a:t>Ponduru</a:t>
                      </a:r>
                      <a:r>
                        <a:rPr lang="en-IN" sz="2400" dirty="0">
                          <a:solidFill>
                            <a:srgbClr val="FF0000"/>
                          </a:solidFill>
                          <a:latin typeface="Calibri"/>
                          <a:ea typeface="Calibri"/>
                          <a:cs typeface="Times New Roman"/>
                        </a:rPr>
                        <a:t> Cotton</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N" sz="2400">
                          <a:latin typeface="Calibri"/>
                          <a:ea typeface="Calibri"/>
                          <a:cs typeface="Times New Roman"/>
                        </a:rPr>
                        <a:t>Srikakulam Dist,AP</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0687">
                <a:tc>
                  <a:txBody>
                    <a:bodyPr/>
                    <a:lstStyle/>
                    <a:p>
                      <a:pPr>
                        <a:lnSpc>
                          <a:spcPct val="115000"/>
                        </a:lnSpc>
                        <a:spcAft>
                          <a:spcPts val="0"/>
                        </a:spcAft>
                      </a:pPr>
                      <a:r>
                        <a:rPr lang="en-IN" sz="2400" dirty="0">
                          <a:solidFill>
                            <a:schemeClr val="tx1"/>
                          </a:solidFill>
                          <a:latin typeface="Calibri"/>
                          <a:ea typeface="Calibri"/>
                          <a:cs typeface="Times New Roman"/>
                        </a:rPr>
                        <a:t>5</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N" sz="2400" dirty="0">
                          <a:solidFill>
                            <a:srgbClr val="FF0000"/>
                          </a:solidFill>
                          <a:latin typeface="Calibri"/>
                          <a:ea typeface="Calibri"/>
                          <a:cs typeface="Times New Roman"/>
                        </a:rPr>
                        <a:t>Kala Cotton </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N" sz="2400">
                          <a:latin typeface="Calibri"/>
                          <a:ea typeface="Calibri"/>
                          <a:cs typeface="Times New Roman"/>
                        </a:rPr>
                        <a:t>Kuch,Gujrath</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0687">
                <a:tc>
                  <a:txBody>
                    <a:bodyPr/>
                    <a:lstStyle/>
                    <a:p>
                      <a:pPr>
                        <a:lnSpc>
                          <a:spcPct val="115000"/>
                        </a:lnSpc>
                        <a:spcAft>
                          <a:spcPts val="0"/>
                        </a:spcAft>
                      </a:pPr>
                      <a:r>
                        <a:rPr lang="en-IN" sz="2400" dirty="0">
                          <a:solidFill>
                            <a:schemeClr val="tx1"/>
                          </a:solidFill>
                          <a:latin typeface="Calibri"/>
                          <a:ea typeface="Calibri"/>
                          <a:cs typeface="Times New Roman"/>
                        </a:rPr>
                        <a:t>6</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N" sz="2400" dirty="0">
                          <a:solidFill>
                            <a:srgbClr val="FF0000"/>
                          </a:solidFill>
                          <a:latin typeface="Calibri"/>
                          <a:ea typeface="Calibri"/>
                          <a:cs typeface="Times New Roman"/>
                        </a:rPr>
                        <a:t>Assam Cotton </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N" sz="2400">
                          <a:latin typeface="Calibri"/>
                          <a:ea typeface="Calibri"/>
                          <a:cs typeface="Times New Roman"/>
                        </a:rPr>
                        <a:t>West Garo Hills,Meghalaya</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0687">
                <a:tc>
                  <a:txBody>
                    <a:bodyPr/>
                    <a:lstStyle/>
                    <a:p>
                      <a:pPr>
                        <a:lnSpc>
                          <a:spcPct val="115000"/>
                        </a:lnSpc>
                        <a:spcAft>
                          <a:spcPts val="0"/>
                        </a:spcAft>
                      </a:pPr>
                      <a:r>
                        <a:rPr lang="en-IN" sz="2400" dirty="0">
                          <a:solidFill>
                            <a:schemeClr val="tx1"/>
                          </a:solidFill>
                          <a:latin typeface="Calibri"/>
                          <a:ea typeface="Calibri"/>
                          <a:cs typeface="Times New Roman"/>
                        </a:rPr>
                        <a:t>7</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N" sz="2400" dirty="0">
                          <a:solidFill>
                            <a:srgbClr val="FF0000"/>
                          </a:solidFill>
                          <a:latin typeface="Calibri"/>
                          <a:ea typeface="Calibri"/>
                          <a:cs typeface="Times New Roman"/>
                        </a:rPr>
                        <a:t>Bengal </a:t>
                      </a:r>
                      <a:r>
                        <a:rPr lang="en-IN" sz="2400" dirty="0" err="1">
                          <a:solidFill>
                            <a:srgbClr val="FF0000"/>
                          </a:solidFill>
                          <a:latin typeface="Calibri"/>
                          <a:ea typeface="Calibri"/>
                          <a:cs typeface="Times New Roman"/>
                        </a:rPr>
                        <a:t>Desi</a:t>
                      </a:r>
                      <a:endParaRPr lang="en-IN" sz="2400" dirty="0">
                        <a:solidFill>
                          <a:srgbClr val="FF0000"/>
                        </a:solidFill>
                        <a:latin typeface="Calibri"/>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N" sz="2400">
                          <a:latin typeface="Calibri"/>
                          <a:ea typeface="Calibri"/>
                          <a:cs typeface="Times New Roman"/>
                        </a:rPr>
                        <a:t>West Bengal and Bangladesh </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0687">
                <a:tc>
                  <a:txBody>
                    <a:bodyPr/>
                    <a:lstStyle/>
                    <a:p>
                      <a:pPr>
                        <a:lnSpc>
                          <a:spcPct val="115000"/>
                        </a:lnSpc>
                        <a:spcAft>
                          <a:spcPts val="0"/>
                        </a:spcAft>
                      </a:pPr>
                      <a:r>
                        <a:rPr lang="en-IN" sz="2400" dirty="0">
                          <a:solidFill>
                            <a:schemeClr val="tx1"/>
                          </a:solidFill>
                          <a:latin typeface="Calibri"/>
                          <a:ea typeface="Calibri"/>
                          <a:cs typeface="Times New Roman"/>
                        </a:rPr>
                        <a:t>8</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N" sz="2400" dirty="0" err="1">
                          <a:solidFill>
                            <a:srgbClr val="FF0000"/>
                          </a:solidFill>
                          <a:latin typeface="Calibri"/>
                          <a:ea typeface="Calibri"/>
                          <a:cs typeface="Times New Roman"/>
                        </a:rPr>
                        <a:t>Wagad</a:t>
                      </a:r>
                      <a:r>
                        <a:rPr lang="en-IN" sz="2400" dirty="0">
                          <a:solidFill>
                            <a:srgbClr val="FF0000"/>
                          </a:solidFill>
                          <a:latin typeface="Calibri"/>
                          <a:ea typeface="Calibri"/>
                          <a:cs typeface="Times New Roman"/>
                        </a:rPr>
                        <a:t> Cotton </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N" sz="2400">
                          <a:latin typeface="Calibri"/>
                          <a:ea typeface="Calibri"/>
                          <a:cs typeface="Times New Roman"/>
                        </a:rPr>
                        <a:t>Gujrath and Rajasthan  Border </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0687">
                <a:tc>
                  <a:txBody>
                    <a:bodyPr/>
                    <a:lstStyle/>
                    <a:p>
                      <a:pPr>
                        <a:lnSpc>
                          <a:spcPct val="115000"/>
                        </a:lnSpc>
                        <a:spcAft>
                          <a:spcPts val="0"/>
                        </a:spcAft>
                      </a:pPr>
                      <a:r>
                        <a:rPr lang="en-IN" sz="2400" dirty="0">
                          <a:solidFill>
                            <a:schemeClr val="tx1"/>
                          </a:solidFill>
                          <a:latin typeface="Calibri"/>
                          <a:ea typeface="Calibri"/>
                          <a:cs typeface="Times New Roman"/>
                        </a:rPr>
                        <a:t>9</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N" sz="2400" dirty="0" err="1">
                          <a:solidFill>
                            <a:srgbClr val="FF0000"/>
                          </a:solidFill>
                          <a:latin typeface="Calibri"/>
                          <a:ea typeface="Calibri"/>
                          <a:cs typeface="Times New Roman"/>
                        </a:rPr>
                        <a:t>Erra</a:t>
                      </a:r>
                      <a:r>
                        <a:rPr lang="en-IN" sz="2400" dirty="0">
                          <a:solidFill>
                            <a:srgbClr val="FF0000"/>
                          </a:solidFill>
                          <a:latin typeface="Calibri"/>
                          <a:ea typeface="Calibri"/>
                          <a:cs typeface="Times New Roman"/>
                        </a:rPr>
                        <a:t> Patti </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N" sz="2400" dirty="0">
                          <a:latin typeface="Calibri"/>
                          <a:ea typeface="Calibri"/>
                          <a:cs typeface="Times New Roman"/>
                        </a:rPr>
                        <a:t>Andhra Pradesh </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7456" name="Rectangle 1"/>
          <p:cNvSpPr>
            <a:spLocks noChangeArrowheads="1"/>
          </p:cNvSpPr>
          <p:nvPr/>
        </p:nvSpPr>
        <p:spPr bwMode="auto">
          <a:xfrm>
            <a:off x="1" y="136337"/>
            <a:ext cx="558037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3200" b="1" dirty="0">
                <a:solidFill>
                  <a:schemeClr val="accent6">
                    <a:lumMod val="75000"/>
                  </a:schemeClr>
                </a:solidFill>
                <a:latin typeface="Calibri" pitchFamily="32" charset="0"/>
                <a:ea typeface="Calibri" pitchFamily="32" charset="0"/>
                <a:cs typeface="Times New Roman" pitchFamily="16" charset="0"/>
              </a:rPr>
              <a:t>DESI COTTON GROWING AREAS</a:t>
            </a:r>
            <a:endParaRPr lang="en-US" sz="3200" dirty="0">
              <a:solidFill>
                <a:schemeClr val="accent6">
                  <a:lumMod val="75000"/>
                </a:schemeClr>
              </a:solidFill>
              <a:ea typeface="Calibri" pitchFamily="32" charset="0"/>
              <a:cs typeface="Times New Roman" pitchFamily="16" charset="0"/>
            </a:endParaRPr>
          </a:p>
          <a:p>
            <a:endParaRPr lang="en-US" sz="2000" dirty="0">
              <a:solidFill>
                <a:srgbClr val="FFC000"/>
              </a:solidFill>
              <a:ea typeface="Calibri" pitchFamily="32" charset="0"/>
              <a:cs typeface="Times New Roman" pitchFamily="16" charset="0"/>
            </a:endParaRPr>
          </a:p>
        </p:txBody>
      </p:sp>
    </p:spTree>
    <p:extLst>
      <p:ext uri="{BB962C8B-B14F-4D97-AF65-F5344CB8AC3E}">
        <p14:creationId xmlns:p14="http://schemas.microsoft.com/office/powerpoint/2010/main" val="106726767"/>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8055018"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9199" y="152400"/>
            <a:ext cx="2994025" cy="1982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26061" y="2239794"/>
            <a:ext cx="2991397" cy="198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admin\Desktop\Cotton\DSC_047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8896183" y="4419600"/>
            <a:ext cx="2995448" cy="1984334"/>
          </a:xfrm>
          <a:prstGeom prst="rect">
            <a:avLst/>
          </a:prstGeom>
          <a:noFill/>
          <a:ln w="12700">
            <a:miter lim="4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648269"/>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F:\Nature Alley\tula email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654844"/>
            <a:ext cx="4199467"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2" descr="F:\Nature Alley\melkote weavers n spinn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76400"/>
            <a:ext cx="5825067"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68944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May be an image of 1 person, food and in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4495800" cy="5994401"/>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May be an image of in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23497"/>
            <a:ext cx="4812072" cy="3595688"/>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May be an image of Suchetana Naik and foo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3719185"/>
            <a:ext cx="3846428" cy="2884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407116"/>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1200" y="1524000"/>
            <a:ext cx="8432800" cy="4953000"/>
          </a:xfrm>
        </p:spPr>
        <p:txBody>
          <a:bodyPr>
            <a:normAutofit/>
          </a:bodyPr>
          <a:lstStyle/>
          <a:p>
            <a:pPr>
              <a:defRPr/>
            </a:pPr>
            <a:r>
              <a:rPr lang="en-US" sz="2400" dirty="0" err="1" smtClean="0"/>
              <a:t>Sahaja</a:t>
            </a:r>
            <a:r>
              <a:rPr lang="en-US" sz="2400" dirty="0" smtClean="0"/>
              <a:t> </a:t>
            </a:r>
            <a:r>
              <a:rPr lang="en-US" sz="2400" dirty="0" err="1" smtClean="0"/>
              <a:t>Samrudha</a:t>
            </a:r>
            <a:r>
              <a:rPr lang="en-US" sz="2400" dirty="0" smtClean="0"/>
              <a:t> , an organic farmers’ collective began in 2001 as a farmer initiative to exchange ideas, seeds and knowledge on sustainable agriculture.</a:t>
            </a:r>
          </a:p>
          <a:p>
            <a:pPr>
              <a:defRPr/>
            </a:pPr>
            <a:r>
              <a:rPr lang="en-US" sz="2400" dirty="0" smtClean="0"/>
              <a:t> It has networked with 250 NGOs, Farmer groups, Research institutions, Media, consumer councils and schools to instilling biodiversity based ecological agriculture systems across India. </a:t>
            </a:r>
          </a:p>
          <a:p>
            <a:pPr>
              <a:defRPr/>
            </a:pPr>
            <a:r>
              <a:rPr lang="en-US" sz="2400" dirty="0" smtClean="0"/>
              <a:t> </a:t>
            </a:r>
            <a:r>
              <a:rPr lang="en-US" sz="2400" dirty="0" err="1" smtClean="0"/>
              <a:t>Sahaja</a:t>
            </a:r>
            <a:r>
              <a:rPr lang="en-US" sz="2400" dirty="0" smtClean="0"/>
              <a:t> </a:t>
            </a:r>
            <a:r>
              <a:rPr lang="en-US" sz="2400" dirty="0" err="1" smtClean="0"/>
              <a:t>Samrudha</a:t>
            </a:r>
            <a:r>
              <a:rPr lang="en-US" sz="2400" dirty="0" smtClean="0"/>
              <a:t> working with more than 7000 farmer breeders and seed savers across India has strived to conserve a repository of more than 800 varieties of rice, 120 millets, 23 Indian cotton, 32 wheat, 56 eggplant, 52 pulses, 182 vegetables and many traditional fruit varieties.</a:t>
            </a:r>
          </a:p>
          <a:p>
            <a:pPr>
              <a:defRPr/>
            </a:pPr>
            <a:r>
              <a:rPr lang="en-US" sz="2400" dirty="0" smtClean="0"/>
              <a:t>32 community seed banks that have been established to strengthen local seed supply systems</a:t>
            </a:r>
            <a:r>
              <a:rPr lang="en-US" dirty="0" smtClean="0"/>
              <a:t>.</a:t>
            </a:r>
            <a:endParaRPr lang="en-US" dirty="0"/>
          </a:p>
        </p:txBody>
      </p:sp>
      <p:pic>
        <p:nvPicPr>
          <p:cNvPr id="1027" name="Picture 3"/>
          <p:cNvPicPr>
            <a:picLocks noChangeAspect="1" noChangeArrowheads="1"/>
          </p:cNvPicPr>
          <p:nvPr/>
        </p:nvPicPr>
        <p:blipFill>
          <a:blip r:embed="rId2"/>
          <a:srcRect/>
          <a:stretch>
            <a:fillRect/>
          </a:stretch>
        </p:blipFill>
        <p:spPr bwMode="auto">
          <a:xfrm>
            <a:off x="838200" y="228600"/>
            <a:ext cx="2867025" cy="1196364"/>
          </a:xfrm>
          <a:prstGeom prst="rect">
            <a:avLst/>
          </a:prstGeom>
          <a:noFill/>
          <a:ln w="9525">
            <a:noFill/>
            <a:miter lim="800000"/>
            <a:headEnd/>
            <a:tailEnd/>
          </a:ln>
          <a:effectLst/>
        </p:spPr>
      </p:pic>
      <p:pic>
        <p:nvPicPr>
          <p:cNvPr id="8" name="Picture 4" descr="01120010"/>
          <p:cNvPicPr>
            <a:picLocks noChangeAspect="1" noChangeArrowheads="1"/>
          </p:cNvPicPr>
          <p:nvPr/>
        </p:nvPicPr>
        <p:blipFill>
          <a:blip r:embed="rId3"/>
          <a:srcRect/>
          <a:stretch>
            <a:fillRect/>
          </a:stretch>
        </p:blipFill>
        <p:spPr bwMode="auto">
          <a:xfrm>
            <a:off x="9753600" y="-457201"/>
            <a:ext cx="9144000" cy="7315201"/>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1" name="Picture 3" descr="C:\Users\HP\Desktop\AA\GOURD\1.jpg"/>
          <p:cNvPicPr>
            <a:picLocks noChangeAspect="1" noChangeArrowheads="1"/>
          </p:cNvPicPr>
          <p:nvPr/>
        </p:nvPicPr>
        <p:blipFill>
          <a:blip r:embed="rId2"/>
          <a:srcRect/>
          <a:stretch>
            <a:fillRect/>
          </a:stretch>
        </p:blipFill>
        <p:spPr bwMode="auto">
          <a:xfrm>
            <a:off x="5273040" y="0"/>
            <a:ext cx="5394960" cy="357251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40293" name="Picture 5"/>
          <p:cNvPicPr>
            <a:picLocks noChangeAspect="1" noChangeArrowheads="1"/>
          </p:cNvPicPr>
          <p:nvPr/>
        </p:nvPicPr>
        <p:blipFill>
          <a:blip r:embed="rId3"/>
          <a:srcRect/>
          <a:stretch>
            <a:fillRect/>
          </a:stretch>
        </p:blipFill>
        <p:spPr bwMode="auto">
          <a:xfrm>
            <a:off x="2742883" y="3352800"/>
            <a:ext cx="2211387" cy="33401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40294" name="Picture 6" descr="C:\Users\HP\Desktop\AA\GOURD\Long gourd developed by farmer breeder raghuvanshi.jpg"/>
          <p:cNvPicPr>
            <a:picLocks noChangeAspect="1" noChangeArrowheads="1"/>
          </p:cNvPicPr>
          <p:nvPr/>
        </p:nvPicPr>
        <p:blipFill>
          <a:blip r:embed="rId4"/>
          <a:srcRect/>
          <a:stretch>
            <a:fillRect/>
          </a:stretch>
        </p:blipFill>
        <p:spPr bwMode="auto">
          <a:xfrm>
            <a:off x="381000" y="3313430"/>
            <a:ext cx="1898650" cy="32004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40295" name="Picture 7"/>
          <p:cNvPicPr>
            <a:picLocks noChangeAspect="1" noChangeArrowheads="1"/>
          </p:cNvPicPr>
          <p:nvPr/>
        </p:nvPicPr>
        <p:blipFill>
          <a:blip r:embed="rId5"/>
          <a:srcRect/>
          <a:stretch>
            <a:fillRect/>
          </a:stretch>
        </p:blipFill>
        <p:spPr bwMode="auto">
          <a:xfrm>
            <a:off x="5181600" y="3352800"/>
            <a:ext cx="2133600" cy="322103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40296" name="Picture 8"/>
          <p:cNvPicPr>
            <a:picLocks noChangeAspect="1" noChangeArrowheads="1"/>
          </p:cNvPicPr>
          <p:nvPr/>
        </p:nvPicPr>
        <p:blipFill>
          <a:blip r:embed="rId6"/>
          <a:srcRect/>
          <a:stretch>
            <a:fillRect/>
          </a:stretch>
        </p:blipFill>
        <p:spPr bwMode="auto">
          <a:xfrm>
            <a:off x="7696200" y="3392805"/>
            <a:ext cx="2066925" cy="312102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40297" name="Picture 9"/>
          <p:cNvPicPr>
            <a:picLocks noChangeAspect="1" noChangeArrowheads="1"/>
          </p:cNvPicPr>
          <p:nvPr/>
        </p:nvPicPr>
        <p:blipFill>
          <a:blip r:embed="rId7"/>
          <a:srcRect/>
          <a:stretch>
            <a:fillRect/>
          </a:stretch>
        </p:blipFill>
        <p:spPr bwMode="auto">
          <a:xfrm>
            <a:off x="152400" y="76200"/>
            <a:ext cx="4718050" cy="31242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C:\Users\HP\Desktop\AA\GOURD\12.jpg"/>
          <p:cNvPicPr>
            <a:picLocks noChangeAspect="1" noChangeArrowheads="1"/>
          </p:cNvPicPr>
          <p:nvPr/>
        </p:nvPicPr>
        <p:blipFill>
          <a:blip r:embed="rId2"/>
          <a:srcRect/>
          <a:stretch>
            <a:fillRect/>
          </a:stretch>
        </p:blipFill>
        <p:spPr bwMode="auto">
          <a:xfrm>
            <a:off x="1524000" y="0"/>
            <a:ext cx="2286000" cy="345122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42339" name="Picture 3" descr="C:\Users\HP\Desktop\AA\GOURD\9.jpg"/>
          <p:cNvPicPr>
            <a:picLocks noChangeAspect="1" noChangeArrowheads="1"/>
          </p:cNvPicPr>
          <p:nvPr/>
        </p:nvPicPr>
        <p:blipFill>
          <a:blip r:embed="rId3"/>
          <a:srcRect/>
          <a:stretch>
            <a:fillRect/>
          </a:stretch>
        </p:blipFill>
        <p:spPr bwMode="auto">
          <a:xfrm>
            <a:off x="6629400" y="3491230"/>
            <a:ext cx="4470400" cy="33528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42340" name="Picture 4"/>
          <p:cNvPicPr>
            <a:picLocks noChangeAspect="1" noChangeArrowheads="1"/>
          </p:cNvPicPr>
          <p:nvPr/>
        </p:nvPicPr>
        <p:blipFill>
          <a:blip r:embed="rId4"/>
          <a:srcRect/>
          <a:stretch>
            <a:fillRect/>
          </a:stretch>
        </p:blipFill>
        <p:spPr bwMode="auto">
          <a:xfrm>
            <a:off x="1295400" y="3491230"/>
            <a:ext cx="5105400" cy="338137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42341" name="Picture 5" descr="C:\Users\HP\Desktop\AA\Gourd art 11.jpg"/>
          <p:cNvPicPr>
            <a:picLocks noChangeAspect="1" noChangeArrowheads="1"/>
          </p:cNvPicPr>
          <p:nvPr/>
        </p:nvPicPr>
        <p:blipFill>
          <a:blip r:embed="rId5"/>
          <a:srcRect/>
          <a:stretch>
            <a:fillRect/>
          </a:stretch>
        </p:blipFill>
        <p:spPr bwMode="auto">
          <a:xfrm>
            <a:off x="3962400" y="0"/>
            <a:ext cx="2270125" cy="34290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42343" name="Picture 7" descr="https://scontent.fblr1-4.fna.fbcdn.net/v/t1.0-9/49212559_2303695729665137_6123806396891791360_o.jpg?_nc_cat=101&amp;_nc_oc=AQnlV3iA-K9Im-i9Sbbuze9VuFKztesKaBm2IuKDUFSwIZffAi6vdPzUXHr-smlPx6E&amp;_nc_ht=scontent.fblr1-4.fna&amp;oh=92fe2c8db2c84d6072a00779c5dbfb21&amp;oe=5DB56D00"/>
          <p:cNvPicPr>
            <a:picLocks noChangeAspect="1" noChangeArrowheads="1"/>
          </p:cNvPicPr>
          <p:nvPr/>
        </p:nvPicPr>
        <p:blipFill>
          <a:blip r:embed="rId6"/>
          <a:srcRect/>
          <a:stretch>
            <a:fillRect/>
          </a:stretch>
        </p:blipFill>
        <p:spPr bwMode="auto">
          <a:xfrm>
            <a:off x="6324600" y="0"/>
            <a:ext cx="4114800" cy="348615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HP\Desktop\RAJMUDI MELA\Rajmudi rice.jpg"/>
          <p:cNvPicPr>
            <a:picLocks noGrp="1" noChangeAspect="1" noChangeArrowheads="1"/>
          </p:cNvPicPr>
          <p:nvPr>
            <p:ph idx="1"/>
          </p:nvPr>
        </p:nvPicPr>
        <p:blipFill>
          <a:blip r:embed="rId2"/>
          <a:srcRect/>
          <a:stretch>
            <a:fillRect/>
          </a:stretch>
        </p:blipFill>
        <p:spPr>
          <a:xfrm>
            <a:off x="0" y="0"/>
            <a:ext cx="11112589" cy="5518150"/>
          </a:xfrm>
          <a:noFill/>
        </p:spPr>
      </p:pic>
      <p:sp>
        <p:nvSpPr>
          <p:cNvPr id="17411" name="Rectangle 5"/>
          <p:cNvSpPr>
            <a:spLocks noChangeArrowheads="1"/>
          </p:cNvSpPr>
          <p:nvPr/>
        </p:nvSpPr>
        <p:spPr bwMode="auto">
          <a:xfrm>
            <a:off x="2057400" y="5791200"/>
            <a:ext cx="9281708" cy="769441"/>
          </a:xfrm>
          <a:prstGeom prst="rect">
            <a:avLst/>
          </a:prstGeom>
          <a:noFill/>
          <a:ln w="9525">
            <a:noFill/>
            <a:miter lim="800000"/>
            <a:headEnd/>
            <a:tailEnd/>
          </a:ln>
        </p:spPr>
        <p:txBody>
          <a:bodyPr wrap="none">
            <a:spAutoFit/>
          </a:bodyPr>
          <a:lstStyle/>
          <a:p>
            <a:r>
              <a:rPr lang="en-US" sz="4400" dirty="0" smtClean="0">
                <a:solidFill>
                  <a:schemeClr val="accent2">
                    <a:lumMod val="75000"/>
                  </a:schemeClr>
                </a:solidFill>
              </a:rPr>
              <a:t>Linking Small Producers to the Markets </a:t>
            </a:r>
            <a:endParaRPr lang="en-US" sz="4400" dirty="0">
              <a:solidFill>
                <a:schemeClr val="accent2">
                  <a:lumMod val="75000"/>
                </a:schemeClr>
              </a:solidFill>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srcRect/>
          <a:stretch>
            <a:fillRect/>
          </a:stretch>
        </p:blipFill>
        <p:spPr bwMode="auto">
          <a:xfrm>
            <a:off x="0" y="1"/>
            <a:ext cx="6502400" cy="3260725"/>
          </a:xfrm>
          <a:prstGeom prst="rect">
            <a:avLst/>
          </a:prstGeom>
          <a:noFill/>
          <a:ln w="9525">
            <a:noFill/>
            <a:miter lim="800000"/>
            <a:headEnd/>
            <a:tailEnd/>
          </a:ln>
        </p:spPr>
      </p:pic>
      <p:pic>
        <p:nvPicPr>
          <p:cNvPr id="20483" name="Picture 4" descr="E:\IMG_4060.jpg"/>
          <p:cNvPicPr>
            <a:picLocks noChangeAspect="1" noChangeArrowheads="1"/>
          </p:cNvPicPr>
          <p:nvPr/>
        </p:nvPicPr>
        <p:blipFill>
          <a:blip r:embed="rId4"/>
          <a:srcRect/>
          <a:stretch>
            <a:fillRect/>
          </a:stretch>
        </p:blipFill>
        <p:spPr bwMode="auto">
          <a:xfrm>
            <a:off x="5425018" y="3581400"/>
            <a:ext cx="6766983" cy="3276600"/>
          </a:xfrm>
          <a:prstGeom prst="rect">
            <a:avLst/>
          </a:prstGeom>
          <a:noFill/>
          <a:ln w="9525">
            <a:noFill/>
            <a:miter lim="800000"/>
            <a:headEnd/>
            <a:tailEnd/>
          </a:ln>
        </p:spPr>
      </p:pic>
      <p:pic>
        <p:nvPicPr>
          <p:cNvPr id="20484" name="Picture 2"/>
          <p:cNvPicPr>
            <a:picLocks noChangeAspect="1" noChangeArrowheads="1"/>
          </p:cNvPicPr>
          <p:nvPr/>
        </p:nvPicPr>
        <p:blipFill>
          <a:blip r:embed="rId5"/>
          <a:srcRect/>
          <a:stretch>
            <a:fillRect/>
          </a:stretch>
        </p:blipFill>
        <p:spPr bwMode="auto">
          <a:xfrm>
            <a:off x="0" y="3716338"/>
            <a:ext cx="5588000" cy="3141662"/>
          </a:xfrm>
          <a:prstGeom prst="rect">
            <a:avLst/>
          </a:prstGeom>
          <a:noFill/>
          <a:ln w="9525">
            <a:noFill/>
            <a:miter lim="800000"/>
            <a:headEnd/>
            <a:tailEnd/>
          </a:ln>
        </p:spPr>
      </p:pic>
      <p:pic>
        <p:nvPicPr>
          <p:cNvPr id="20485" name="Picture 1" descr="C:\Users\Admin\Desktop\Hubli Rice Mela\Media\IMG_8386.JPG"/>
          <p:cNvPicPr>
            <a:picLocks noChangeAspect="1" noChangeArrowheads="1"/>
          </p:cNvPicPr>
          <p:nvPr/>
        </p:nvPicPr>
        <p:blipFill>
          <a:blip r:embed="rId6"/>
          <a:srcRect/>
          <a:stretch>
            <a:fillRect/>
          </a:stretch>
        </p:blipFill>
        <p:spPr bwMode="auto">
          <a:xfrm>
            <a:off x="6807200" y="762000"/>
            <a:ext cx="4741333" cy="2667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a:xfrm>
            <a:off x="2743200" y="152400"/>
            <a:ext cx="5994400" cy="381000"/>
          </a:xfrm>
        </p:spPr>
        <p:txBody>
          <a:bodyPr>
            <a:normAutofit fontScale="90000"/>
          </a:bodyPr>
          <a:lstStyle/>
          <a:p>
            <a:pPr eaLnBrk="1" hangingPunct="1"/>
            <a:r>
              <a:rPr lang="en-US" sz="2800" smtClean="0"/>
              <a:t>Lab analysis</a:t>
            </a:r>
          </a:p>
        </p:txBody>
      </p:sp>
      <p:graphicFrame>
        <p:nvGraphicFramePr>
          <p:cNvPr id="350680" name="Group 472"/>
          <p:cNvGraphicFramePr>
            <a:graphicFrameLocks noGrp="1"/>
          </p:cNvGraphicFramePr>
          <p:nvPr/>
        </p:nvGraphicFramePr>
        <p:xfrm>
          <a:off x="1219200" y="762000"/>
          <a:ext cx="9956800" cy="4038600"/>
        </p:xfrm>
        <a:graphic>
          <a:graphicData uri="http://schemas.openxmlformats.org/drawingml/2006/table">
            <a:tbl>
              <a:tblPr/>
              <a:tblGrid>
                <a:gridCol w="452967"/>
                <a:gridCol w="1782233"/>
                <a:gridCol w="749300"/>
                <a:gridCol w="632884"/>
                <a:gridCol w="996949"/>
                <a:gridCol w="905933"/>
                <a:gridCol w="994833"/>
                <a:gridCol w="996951"/>
                <a:gridCol w="1087967"/>
                <a:gridCol w="1356783"/>
              </a:tblGrid>
              <a:tr h="1063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hlink"/>
                        </a:solidFill>
                        <a:effectLst/>
                        <a:latin typeface="Tw Cen MT"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Sl no </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Variety name </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Protein %</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Fat %</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Carbohydrates %</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Crude fibre% </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Calcium%</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Phosphorous %</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Iron (mg)</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Energy/kcal/100g</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1</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Ambe mohar </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6.47</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1.00</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78.84</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0.97</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0.29</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0.31</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0.8</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350.24</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2</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Doddabayra nellu </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7.04</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2.18</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76.28</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1.07</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0.20</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0.23</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0.8</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352.9</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3</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Navara </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8.12</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2.14</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78.18</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1.05</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0.42</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0.48</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1.2</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364.46</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4</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Kagisali </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6.67</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1.89</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80.84</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0.66</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0.26</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0.24</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0.6</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367.05</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5</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Karikalave </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5.30</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0.29</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81.76</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0.76</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0.30</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0.39</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0.7</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hlink"/>
                          </a:solidFill>
                          <a:effectLst/>
                          <a:latin typeface="Tw Cen MT" pitchFamily="34" charset="0"/>
                          <a:cs typeface="Times New Roman" pitchFamily="18" charset="0"/>
                        </a:rPr>
                        <a:t>350.85</a:t>
                      </a:r>
                      <a:endParaRPr kumimoji="0" lang="en-US" sz="1800" b="0" i="0" u="none" strike="noStrike" cap="none" normalizeH="0" baseline="0" smtClean="0">
                        <a:ln>
                          <a:noFill/>
                        </a:ln>
                        <a:solidFill>
                          <a:schemeClr val="hlink"/>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8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0000"/>
                          </a:solidFill>
                          <a:effectLst/>
                          <a:latin typeface="Tw Cen MT" pitchFamily="34" charset="0"/>
                          <a:cs typeface="Times New Roman" pitchFamily="18" charset="0"/>
                        </a:rPr>
                        <a:t>6</a:t>
                      </a:r>
                      <a:endParaRPr kumimoji="0" lang="en-US" sz="1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0000"/>
                          </a:solidFill>
                          <a:effectLst/>
                          <a:latin typeface="Tw Cen MT" pitchFamily="34" charset="0"/>
                          <a:cs typeface="Times New Roman" pitchFamily="18" charset="0"/>
                        </a:rPr>
                        <a:t>Ankura sona </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0000"/>
                          </a:solidFill>
                          <a:effectLst/>
                          <a:latin typeface="Tw Cen MT" pitchFamily="34" charset="0"/>
                          <a:cs typeface="Times New Roman" pitchFamily="18" charset="0"/>
                        </a:rPr>
                        <a:t>(Polished Hybrid variety) </a:t>
                      </a:r>
                      <a:endParaRPr kumimoji="0" lang="en-US" sz="1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0000"/>
                          </a:solidFill>
                          <a:effectLst/>
                          <a:latin typeface="Tw Cen MT" pitchFamily="34" charset="0"/>
                          <a:cs typeface="Times New Roman" pitchFamily="18" charset="0"/>
                        </a:rPr>
                        <a:t>5.86</a:t>
                      </a:r>
                      <a:endParaRPr kumimoji="0" lang="en-US" sz="1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0000"/>
                          </a:solidFill>
                          <a:effectLst/>
                          <a:latin typeface="Tw Cen MT" pitchFamily="34" charset="0"/>
                          <a:cs typeface="Times New Roman" pitchFamily="18" charset="0"/>
                        </a:rPr>
                        <a:t>0.15</a:t>
                      </a:r>
                      <a:endParaRPr kumimoji="0" lang="en-US" sz="1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0000"/>
                          </a:solidFill>
                          <a:effectLst/>
                          <a:latin typeface="Tw Cen MT" pitchFamily="34" charset="0"/>
                          <a:cs typeface="Times New Roman" pitchFamily="18" charset="0"/>
                        </a:rPr>
                        <a:t>84.59</a:t>
                      </a:r>
                      <a:endParaRPr kumimoji="0" lang="en-US" sz="1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0000"/>
                          </a:solidFill>
                          <a:effectLst/>
                          <a:latin typeface="Tw Cen MT" pitchFamily="34" charset="0"/>
                          <a:cs typeface="Times New Roman" pitchFamily="18" charset="0"/>
                        </a:rPr>
                        <a:t>0.16</a:t>
                      </a:r>
                      <a:endParaRPr kumimoji="0" lang="en-US" sz="1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0000"/>
                          </a:solidFill>
                          <a:effectLst/>
                          <a:latin typeface="Tw Cen MT" pitchFamily="34" charset="0"/>
                          <a:cs typeface="Times New Roman" pitchFamily="18" charset="0"/>
                        </a:rPr>
                        <a:t>0.10</a:t>
                      </a:r>
                      <a:endParaRPr kumimoji="0" lang="en-US" sz="1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0000"/>
                          </a:solidFill>
                          <a:effectLst/>
                          <a:latin typeface="Tw Cen MT" pitchFamily="34" charset="0"/>
                          <a:cs typeface="Times New Roman" pitchFamily="18" charset="0"/>
                        </a:rPr>
                        <a:t>0.09</a:t>
                      </a:r>
                      <a:endParaRPr kumimoji="0" lang="en-US" sz="1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0000"/>
                          </a:solidFill>
                          <a:effectLst/>
                          <a:latin typeface="Tw Cen MT" pitchFamily="34" charset="0"/>
                          <a:cs typeface="Times New Roman" pitchFamily="18" charset="0"/>
                        </a:rPr>
                        <a:t>0.2</a:t>
                      </a:r>
                      <a:endParaRPr kumimoji="0" lang="en-US" sz="1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0000"/>
                          </a:solidFill>
                          <a:effectLst/>
                          <a:latin typeface="Tw Cen MT" pitchFamily="34" charset="0"/>
                          <a:cs typeface="Times New Roman" pitchFamily="18" charset="0"/>
                        </a:rPr>
                        <a:t>363.15</a:t>
                      </a:r>
                      <a:endParaRPr kumimoji="0" lang="en-US" sz="1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9789" name="Rectangle 468"/>
          <p:cNvSpPr>
            <a:spLocks noChangeArrowheads="1"/>
          </p:cNvSpPr>
          <p:nvPr/>
        </p:nvSpPr>
        <p:spPr bwMode="auto">
          <a:xfrm>
            <a:off x="0" y="5526088"/>
            <a:ext cx="184150" cy="369887"/>
          </a:xfrm>
          <a:prstGeom prst="rect">
            <a:avLst/>
          </a:prstGeom>
          <a:noFill/>
          <a:ln w="9525">
            <a:noFill/>
            <a:miter lim="800000"/>
            <a:headEnd/>
            <a:tailEnd/>
          </a:ln>
        </p:spPr>
        <p:txBody>
          <a:bodyPr wrap="none" anchor="ctr">
            <a:spAutoFit/>
          </a:bodyPr>
          <a:lstStyle/>
          <a:p>
            <a:endParaRPr lang="en-US"/>
          </a:p>
        </p:txBody>
      </p:sp>
      <p:pic>
        <p:nvPicPr>
          <p:cNvPr id="29790" name="Picture 470" descr="Brown Rice Hull[1]"/>
          <p:cNvPicPr>
            <a:picLocks noChangeAspect="1" noChangeArrowheads="1"/>
          </p:cNvPicPr>
          <p:nvPr/>
        </p:nvPicPr>
        <p:blipFill>
          <a:blip r:embed="rId3"/>
          <a:srcRect/>
          <a:stretch>
            <a:fillRect/>
          </a:stretch>
        </p:blipFill>
        <p:spPr bwMode="auto">
          <a:xfrm>
            <a:off x="406400" y="5029200"/>
            <a:ext cx="2946400" cy="160972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C00000"/>
                </a:solidFill>
              </a:rPr>
              <a:t>Don’t call it as Rice</a:t>
            </a:r>
            <a:endParaRPr lang="en-US" dirty="0">
              <a:solidFill>
                <a:srgbClr val="C00000"/>
              </a:solidFill>
            </a:endParaRPr>
          </a:p>
        </p:txBody>
      </p:sp>
      <p:sp>
        <p:nvSpPr>
          <p:cNvPr id="3" name="Content Placeholder 2"/>
          <p:cNvSpPr>
            <a:spLocks noGrp="1"/>
          </p:cNvSpPr>
          <p:nvPr>
            <p:ph idx="1"/>
          </p:nvPr>
        </p:nvSpPr>
        <p:spPr/>
        <p:txBody>
          <a:bodyPr>
            <a:normAutofit fontScale="92500" lnSpcReduction="20000"/>
          </a:bodyPr>
          <a:lstStyle/>
          <a:p>
            <a:pPr>
              <a:defRPr/>
            </a:pPr>
            <a:r>
              <a:rPr lang="en-US" dirty="0" smtClean="0">
                <a:solidFill>
                  <a:srgbClr val="00B0F0"/>
                </a:solidFill>
              </a:rPr>
              <a:t>Call them as …</a:t>
            </a:r>
          </a:p>
          <a:p>
            <a:pPr>
              <a:buFont typeface="Wingdings" pitchFamily="2" charset="2"/>
              <a:buNone/>
              <a:defRPr/>
            </a:pPr>
            <a:r>
              <a:rPr lang="en-US" dirty="0" smtClean="0">
                <a:solidFill>
                  <a:schemeClr val="accent2">
                    <a:lumMod val="75000"/>
                  </a:schemeClr>
                </a:solidFill>
              </a:rPr>
              <a:t>Medicinal  Rice</a:t>
            </a:r>
            <a:r>
              <a:rPr lang="en-US" dirty="0" smtClean="0"/>
              <a:t>: </a:t>
            </a:r>
            <a:r>
              <a:rPr lang="en-US" dirty="0" err="1" smtClean="0"/>
              <a:t>Navara</a:t>
            </a:r>
            <a:r>
              <a:rPr lang="en-US" dirty="0" smtClean="0"/>
              <a:t>, </a:t>
            </a:r>
            <a:r>
              <a:rPr lang="en-US" dirty="0" err="1" smtClean="0"/>
              <a:t>Mapille</a:t>
            </a:r>
            <a:r>
              <a:rPr lang="en-US" dirty="0" smtClean="0"/>
              <a:t> Samba</a:t>
            </a:r>
          </a:p>
          <a:p>
            <a:pPr>
              <a:buFont typeface="Wingdings" pitchFamily="2" charset="2"/>
              <a:buNone/>
              <a:defRPr/>
            </a:pPr>
            <a:r>
              <a:rPr lang="en-US" dirty="0" smtClean="0"/>
              <a:t>            </a:t>
            </a:r>
          </a:p>
          <a:p>
            <a:pPr>
              <a:buFont typeface="Wingdings" pitchFamily="2" charset="2"/>
              <a:buNone/>
              <a:defRPr/>
            </a:pPr>
            <a:r>
              <a:rPr lang="en-US" dirty="0" smtClean="0">
                <a:solidFill>
                  <a:schemeClr val="accent2">
                    <a:lumMod val="75000"/>
                  </a:schemeClr>
                </a:solidFill>
              </a:rPr>
              <a:t>Pregnant Woman Rice  </a:t>
            </a:r>
            <a:r>
              <a:rPr lang="en-US" dirty="0" smtClean="0"/>
              <a:t>-Kari </a:t>
            </a:r>
            <a:r>
              <a:rPr lang="en-US" dirty="0" err="1" smtClean="0"/>
              <a:t>Kalave</a:t>
            </a:r>
            <a:endParaRPr lang="en-US" dirty="0" smtClean="0"/>
          </a:p>
          <a:p>
            <a:pPr>
              <a:buFont typeface="Wingdings" pitchFamily="2" charset="2"/>
              <a:buNone/>
              <a:defRPr/>
            </a:pPr>
            <a:r>
              <a:rPr lang="en-US" dirty="0" smtClean="0">
                <a:solidFill>
                  <a:schemeClr val="accent2">
                    <a:lumMod val="75000"/>
                  </a:schemeClr>
                </a:solidFill>
              </a:rPr>
              <a:t>             Joint Pain Rice </a:t>
            </a:r>
            <a:r>
              <a:rPr lang="en-US" dirty="0" smtClean="0"/>
              <a:t>– </a:t>
            </a:r>
            <a:r>
              <a:rPr lang="en-US" dirty="0" err="1" smtClean="0"/>
              <a:t>Navara</a:t>
            </a:r>
            <a:endParaRPr lang="en-US" dirty="0" smtClean="0"/>
          </a:p>
          <a:p>
            <a:pPr>
              <a:buFont typeface="Wingdings" pitchFamily="2" charset="2"/>
              <a:buNone/>
              <a:defRPr/>
            </a:pPr>
            <a:r>
              <a:rPr lang="en-US" dirty="0" smtClean="0">
                <a:solidFill>
                  <a:schemeClr val="accent2">
                    <a:lumMod val="75000"/>
                  </a:schemeClr>
                </a:solidFill>
              </a:rPr>
              <a:t>Rice to cure </a:t>
            </a:r>
            <a:r>
              <a:rPr lang="en-US" dirty="0" err="1" smtClean="0">
                <a:solidFill>
                  <a:schemeClr val="accent2">
                    <a:lumMod val="75000"/>
                  </a:schemeClr>
                </a:solidFill>
              </a:rPr>
              <a:t>Herpis</a:t>
            </a:r>
            <a:r>
              <a:rPr lang="en-US" dirty="0" smtClean="0">
                <a:solidFill>
                  <a:schemeClr val="accent2">
                    <a:lumMod val="75000"/>
                  </a:schemeClr>
                </a:solidFill>
              </a:rPr>
              <a:t> </a:t>
            </a:r>
            <a:r>
              <a:rPr lang="en-US" dirty="0" smtClean="0"/>
              <a:t>– Kari </a:t>
            </a:r>
            <a:r>
              <a:rPr lang="en-US" dirty="0" err="1" smtClean="0"/>
              <a:t>batha</a:t>
            </a:r>
            <a:endParaRPr lang="en-US" dirty="0" smtClean="0"/>
          </a:p>
          <a:p>
            <a:pPr>
              <a:buFont typeface="Wingdings" pitchFamily="2" charset="2"/>
              <a:buNone/>
              <a:defRPr/>
            </a:pPr>
            <a:r>
              <a:rPr lang="en-US" dirty="0" smtClean="0">
                <a:solidFill>
                  <a:schemeClr val="accent2">
                    <a:lumMod val="75000"/>
                  </a:schemeClr>
                </a:solidFill>
              </a:rPr>
              <a:t>Rice for Bridegroom   </a:t>
            </a:r>
            <a:r>
              <a:rPr lang="en-US" dirty="0" smtClean="0"/>
              <a:t>-</a:t>
            </a:r>
            <a:r>
              <a:rPr lang="en-US" dirty="0" err="1" smtClean="0"/>
              <a:t>Mapille</a:t>
            </a:r>
            <a:r>
              <a:rPr lang="en-US" dirty="0" smtClean="0"/>
              <a:t> Samba</a:t>
            </a:r>
          </a:p>
          <a:p>
            <a:pPr>
              <a:buFont typeface="Wingdings" pitchFamily="2" charset="2"/>
              <a:buNone/>
              <a:defRPr/>
            </a:pPr>
            <a:r>
              <a:rPr lang="en-US" dirty="0" smtClean="0">
                <a:solidFill>
                  <a:schemeClr val="accent2">
                    <a:lumMod val="75000"/>
                  </a:schemeClr>
                </a:solidFill>
              </a:rPr>
              <a:t>Indian Viagra </a:t>
            </a:r>
            <a:r>
              <a:rPr lang="en-US" dirty="0" smtClean="0"/>
              <a:t>– </a:t>
            </a:r>
            <a:r>
              <a:rPr lang="en-US" dirty="0" err="1" smtClean="0"/>
              <a:t>Navara</a:t>
            </a:r>
            <a:endParaRPr lang="en-US" dirty="0" smtClean="0"/>
          </a:p>
          <a:p>
            <a:pPr>
              <a:buFont typeface="Wingdings" pitchFamily="2" charset="2"/>
              <a:buNone/>
              <a:defRPr/>
            </a:pPr>
            <a:r>
              <a:rPr lang="en-US" dirty="0" smtClean="0">
                <a:solidFill>
                  <a:schemeClr val="accent2">
                    <a:lumMod val="75000"/>
                  </a:schemeClr>
                </a:solidFill>
              </a:rPr>
              <a:t>Rice for Diabetic </a:t>
            </a:r>
            <a:r>
              <a:rPr lang="en-US" dirty="0" smtClean="0"/>
              <a:t>– </a:t>
            </a:r>
            <a:r>
              <a:rPr lang="en-US" dirty="0" err="1" smtClean="0"/>
              <a:t>Pedda</a:t>
            </a:r>
            <a:r>
              <a:rPr lang="en-US" dirty="0" smtClean="0"/>
              <a:t> </a:t>
            </a:r>
            <a:r>
              <a:rPr lang="en-US" dirty="0" err="1" smtClean="0"/>
              <a:t>baira</a:t>
            </a:r>
            <a:r>
              <a:rPr lang="en-US" dirty="0" smtClean="0"/>
              <a:t> </a:t>
            </a:r>
            <a:r>
              <a:rPr lang="en-US" dirty="0" err="1" smtClean="0"/>
              <a:t>vadlu</a:t>
            </a:r>
            <a:r>
              <a:rPr lang="en-US" dirty="0" smtClean="0"/>
              <a:t>, Kari </a:t>
            </a:r>
            <a:r>
              <a:rPr lang="en-US" dirty="0" err="1" smtClean="0"/>
              <a:t>Jaddu</a:t>
            </a:r>
            <a:endParaRPr lang="en-US" dirty="0" smtClean="0"/>
          </a:p>
          <a:p>
            <a:pPr>
              <a:buFont typeface="Wingdings" pitchFamily="2" charset="2"/>
              <a:buNone/>
              <a:defRPr/>
            </a:pPr>
            <a:r>
              <a:rPr lang="en-US" dirty="0" smtClean="0"/>
              <a:t>         </a:t>
            </a: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3"/>
          <p:cNvGraphicFramePr>
            <a:graphicFrameLocks noChangeAspect="1"/>
          </p:cNvGraphicFramePr>
          <p:nvPr>
            <p:extLst>
              <p:ext uri="{D42A27DB-BD31-4B8C-83A1-F6EECF244321}">
                <p14:modId xmlns:p14="http://schemas.microsoft.com/office/powerpoint/2010/main" val="250729023"/>
              </p:ext>
            </p:extLst>
          </p:nvPr>
        </p:nvGraphicFramePr>
        <p:xfrm>
          <a:off x="304800" y="1676400"/>
          <a:ext cx="4191000" cy="3554413"/>
        </p:xfrm>
        <a:graphic>
          <a:graphicData uri="http://schemas.openxmlformats.org/presentationml/2006/ole">
            <mc:AlternateContent xmlns:mc="http://schemas.openxmlformats.org/markup-compatibility/2006">
              <mc:Choice xmlns:v="urn:schemas-microsoft-com:vml" Requires="v">
                <p:oleObj spid="_x0000_s10245" name="Acrobat Document" r:id="rId3" imgW="7452000" imgH="5832000" progId="Acrobat.Document.DC">
                  <p:embed/>
                </p:oleObj>
              </mc:Choice>
              <mc:Fallback>
                <p:oleObj name="Acrobat Document" r:id="rId3" imgW="7452000" imgH="5832000" progId="Acrobat.Document.DC">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76400"/>
                        <a:ext cx="4191000" cy="3554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a:spLocks noRot="1" noChangeArrowheads="1"/>
          </p:cNvSpPr>
          <p:nvPr/>
        </p:nvSpPr>
        <p:spPr bwMode="auto">
          <a:xfrm>
            <a:off x="609600" y="304800"/>
            <a:ext cx="5689600" cy="762000"/>
          </a:xfrm>
          <a:prstGeom prst="rect">
            <a:avLst/>
          </a:prstGeom>
          <a:solidFill>
            <a:srgbClr val="339966"/>
          </a:solidFill>
          <a:ln w="9525">
            <a:noFill/>
            <a:miter lim="800000"/>
            <a:headEnd/>
            <a:tailEnd/>
          </a:ln>
          <a:effectLst/>
        </p:spPr>
        <p:txBody>
          <a:bodyPr anchor="ctr"/>
          <a:lstStyle/>
          <a:p>
            <a:pPr algn="ctr" fontAlgn="base" hangingPunct="1">
              <a:spcBef>
                <a:spcPct val="0"/>
              </a:spcBef>
              <a:spcAft>
                <a:spcPct val="0"/>
              </a:spcAft>
              <a:defRPr/>
            </a:pPr>
            <a:r>
              <a:rPr lang="en-US" sz="2400" b="1" kern="1200" dirty="0">
                <a:solidFill>
                  <a:srgbClr val="FFC000"/>
                </a:solidFill>
                <a:effectLst>
                  <a:outerShdw blurRad="38100" dist="38100" dir="2700000" algn="tl">
                    <a:srgbClr val="000000"/>
                  </a:outerShdw>
                </a:effectLst>
                <a:latin typeface="Eras Medium ITC" pitchFamily="34" charset="0"/>
              </a:rPr>
              <a:t>MILLET MELA </a:t>
            </a:r>
          </a:p>
          <a:p>
            <a:pPr algn="ctr" fontAlgn="base" hangingPunct="1">
              <a:spcBef>
                <a:spcPct val="0"/>
              </a:spcBef>
              <a:spcAft>
                <a:spcPct val="0"/>
              </a:spcAft>
              <a:defRPr/>
            </a:pPr>
            <a:r>
              <a:rPr lang="en-US" b="1" kern="1200" dirty="0">
                <a:solidFill>
                  <a:srgbClr val="FF0000"/>
                </a:solidFill>
                <a:effectLst>
                  <a:outerShdw blurRad="38100" dist="38100" dir="2700000" algn="tl">
                    <a:srgbClr val="000000"/>
                  </a:outerShdw>
                </a:effectLst>
                <a:latin typeface="Eras Medium ITC" pitchFamily="34" charset="0"/>
              </a:rPr>
              <a:t>Linking farmers and consumers </a:t>
            </a:r>
          </a:p>
        </p:txBody>
      </p:sp>
      <p:pic>
        <p:nvPicPr>
          <p:cNvPr id="6" name="Picture 3" descr="C:\Users\Admin\Desktop\DF Project Review meet\DSC0032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57200"/>
            <a:ext cx="4419600" cy="331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F:\D Drive Photos\Publications\Ragi\ragi book\millet mela invitation ENGLISH.jpg"/>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a:stretch>
            <a:fillRect/>
          </a:stretch>
        </p:blipFill>
        <p:spPr>
          <a:xfrm>
            <a:off x="2438400" y="1066800"/>
            <a:ext cx="3581400" cy="5418138"/>
          </a:xfr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7738" y="4038600"/>
            <a:ext cx="5867400" cy="1930334"/>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3788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HP\Desktop\A\KP FROM PENDRIVE\Tuber Mela\Invitation\Invitation 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9482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C:\Users\HP\Desktop\A\KP FROM PENDRIVE\Tuber Mela\Invitation\DSC_07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0"/>
            <a:ext cx="4981575"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C:\Users\HP\Desktop\A\KP FROM PENDRIVE\Tuber Mela\xÀÄ¨ÉgÀ.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352800"/>
            <a:ext cx="23209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descr="Image may contain: fo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0" descr="Image may contain: 1 person, sitting and outdo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42363" y="3429000"/>
            <a:ext cx="19256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Rectangle 9"/>
          <p:cNvSpPr>
            <a:spLocks noRot="1" noChangeArrowheads="1"/>
          </p:cNvSpPr>
          <p:nvPr/>
        </p:nvSpPr>
        <p:spPr bwMode="auto">
          <a:xfrm>
            <a:off x="1905000" y="5486400"/>
            <a:ext cx="5791200" cy="762000"/>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b="1" dirty="0" smtClean="0">
                <a:solidFill>
                  <a:srgbClr val="FFC000"/>
                </a:solidFill>
                <a:sym typeface="+mn-ea"/>
              </a:rPr>
              <a:t>ROOTS AND TUBERS </a:t>
            </a:r>
            <a:endParaRPr lang="en-US" sz="4000" b="1" dirty="0" smtClean="0">
              <a:solidFill>
                <a:srgbClr val="FFC000"/>
              </a:solidFill>
              <a:latin typeface="Nudi 03 e" pitchFamily="2" charset="0"/>
              <a:sym typeface="+mn-ea"/>
            </a:endParaRP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0945"/>
            <a:ext cx="5943600"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117" y="-838200"/>
            <a:ext cx="3657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038600"/>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5517" y="4038600"/>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2000" y="4067503"/>
            <a:ext cx="34290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6202145"/>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124200" cy="852488"/>
          </a:xfrm>
        </p:spPr>
        <p:txBody>
          <a:bodyPr/>
          <a:lstStyle/>
          <a:p>
            <a:r>
              <a:rPr lang="en-US" b="1" dirty="0" smtClean="0">
                <a:solidFill>
                  <a:srgbClr val="00B050"/>
                </a:solidFill>
              </a:rPr>
              <a:t>Publications</a:t>
            </a:r>
            <a:r>
              <a:rPr lang="en-US" dirty="0" smtClean="0">
                <a:solidFill>
                  <a:srgbClr val="FFC000"/>
                </a:solidFill>
              </a:rPr>
              <a:t> </a:t>
            </a:r>
            <a:endParaRPr lang="en-US" dirty="0">
              <a:solidFill>
                <a:srgbClr val="FFC000"/>
              </a:solidFill>
            </a:endParaRPr>
          </a:p>
        </p:txBody>
      </p:sp>
      <p:pic>
        <p:nvPicPr>
          <p:cNvPr id="10242" name="Picture 2" descr="https://www.sahajasamrudha.org/images/Publication/Aganashini.gif"/>
          <p:cNvPicPr>
            <a:picLocks noChangeAspect="1" noChangeArrowheads="1"/>
          </p:cNvPicPr>
          <p:nvPr/>
        </p:nvPicPr>
        <p:blipFill>
          <a:blip r:embed="rId2"/>
          <a:srcRect/>
          <a:stretch>
            <a:fillRect/>
          </a:stretch>
        </p:blipFill>
        <p:spPr bwMode="auto">
          <a:xfrm>
            <a:off x="2133600" y="1219200"/>
            <a:ext cx="1962150" cy="2800351"/>
          </a:xfrm>
          <a:prstGeom prst="rect">
            <a:avLst/>
          </a:prstGeom>
          <a:noFill/>
        </p:spPr>
      </p:pic>
      <p:pic>
        <p:nvPicPr>
          <p:cNvPr id="10244" name="Picture 4" descr="https://www.sahajasamrudha.org/images/Publication/Anna%20tinni.jpg"/>
          <p:cNvPicPr>
            <a:picLocks noChangeAspect="1" noChangeArrowheads="1"/>
          </p:cNvPicPr>
          <p:nvPr/>
        </p:nvPicPr>
        <p:blipFill>
          <a:blip r:embed="rId3"/>
          <a:srcRect/>
          <a:stretch>
            <a:fillRect/>
          </a:stretch>
        </p:blipFill>
        <p:spPr bwMode="auto">
          <a:xfrm>
            <a:off x="0" y="838200"/>
            <a:ext cx="1943100" cy="2838450"/>
          </a:xfrm>
          <a:prstGeom prst="rect">
            <a:avLst/>
          </a:prstGeom>
          <a:noFill/>
        </p:spPr>
      </p:pic>
      <p:pic>
        <p:nvPicPr>
          <p:cNvPr id="10246" name="Picture 6" descr="https://www.sahajasamrudha.org/images/Publication/Allanirina%20batha.gif"/>
          <p:cNvPicPr>
            <a:picLocks noChangeAspect="1" noChangeArrowheads="1"/>
          </p:cNvPicPr>
          <p:nvPr/>
        </p:nvPicPr>
        <p:blipFill>
          <a:blip r:embed="rId4"/>
          <a:srcRect/>
          <a:stretch>
            <a:fillRect/>
          </a:stretch>
        </p:blipFill>
        <p:spPr bwMode="auto">
          <a:xfrm>
            <a:off x="4343400" y="0"/>
            <a:ext cx="1958502" cy="3048000"/>
          </a:xfrm>
          <a:prstGeom prst="rect">
            <a:avLst/>
          </a:prstGeom>
          <a:noFill/>
        </p:spPr>
      </p:pic>
      <p:pic>
        <p:nvPicPr>
          <p:cNvPr id="10248" name="Picture 8" descr="https://www.sahajasamrudha.org/images/Publication/Analog%20Forestry.gif"/>
          <p:cNvPicPr>
            <a:picLocks noChangeAspect="1" noChangeArrowheads="1"/>
          </p:cNvPicPr>
          <p:nvPr/>
        </p:nvPicPr>
        <p:blipFill>
          <a:blip r:embed="rId5"/>
          <a:srcRect/>
          <a:stretch>
            <a:fillRect/>
          </a:stretch>
        </p:blipFill>
        <p:spPr bwMode="auto">
          <a:xfrm>
            <a:off x="9601200" y="3276600"/>
            <a:ext cx="2209800" cy="3062311"/>
          </a:xfrm>
          <a:prstGeom prst="rect">
            <a:avLst/>
          </a:prstGeom>
          <a:noFill/>
        </p:spPr>
      </p:pic>
      <p:pic>
        <p:nvPicPr>
          <p:cNvPr id="10249" name="Picture 9"/>
          <p:cNvPicPr>
            <a:picLocks noChangeAspect="1" noChangeArrowheads="1"/>
          </p:cNvPicPr>
          <p:nvPr/>
        </p:nvPicPr>
        <p:blipFill>
          <a:blip r:embed="rId6"/>
          <a:srcRect/>
          <a:stretch>
            <a:fillRect/>
          </a:stretch>
        </p:blipFill>
        <p:spPr bwMode="auto">
          <a:xfrm>
            <a:off x="0" y="4191000"/>
            <a:ext cx="4640223" cy="2362200"/>
          </a:xfrm>
          <a:prstGeom prst="rect">
            <a:avLst/>
          </a:prstGeom>
          <a:noFill/>
          <a:ln w="9525">
            <a:noFill/>
            <a:miter lim="800000"/>
            <a:headEnd/>
            <a:tailEnd/>
          </a:ln>
          <a:effectLst/>
        </p:spPr>
      </p:pic>
      <p:pic>
        <p:nvPicPr>
          <p:cNvPr id="10250" name="Picture 10"/>
          <p:cNvPicPr>
            <a:picLocks noChangeAspect="1" noChangeArrowheads="1"/>
          </p:cNvPicPr>
          <p:nvPr/>
        </p:nvPicPr>
        <p:blipFill>
          <a:blip r:embed="rId7"/>
          <a:srcRect/>
          <a:stretch>
            <a:fillRect/>
          </a:stretch>
        </p:blipFill>
        <p:spPr bwMode="auto">
          <a:xfrm>
            <a:off x="7086600" y="381000"/>
            <a:ext cx="4724400" cy="2630532"/>
          </a:xfrm>
          <a:prstGeom prst="rect">
            <a:avLst/>
          </a:prstGeom>
          <a:noFill/>
          <a:ln w="9525">
            <a:noFill/>
            <a:miter lim="800000"/>
            <a:headEnd/>
            <a:tailEnd/>
          </a:ln>
          <a:effectLst/>
        </p:spPr>
      </p:pic>
      <p:pic>
        <p:nvPicPr>
          <p:cNvPr id="10251" name="Picture 11"/>
          <p:cNvPicPr>
            <a:picLocks noChangeAspect="1" noChangeArrowheads="1"/>
          </p:cNvPicPr>
          <p:nvPr/>
        </p:nvPicPr>
        <p:blipFill>
          <a:blip r:embed="rId8"/>
          <a:srcRect/>
          <a:stretch>
            <a:fillRect/>
          </a:stretch>
        </p:blipFill>
        <p:spPr bwMode="auto">
          <a:xfrm>
            <a:off x="4800600" y="3276600"/>
            <a:ext cx="4395788" cy="3065282"/>
          </a:xfrm>
          <a:prstGeom prst="rect">
            <a:avLst/>
          </a:prstGeom>
          <a:noFill/>
          <a:ln w="9525">
            <a:noFill/>
            <a:miter lim="800000"/>
            <a:headEnd/>
            <a:tailEnd/>
          </a:ln>
          <a:effectLst/>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457201"/>
            <a:ext cx="9474200" cy="4343399"/>
          </a:xfrm>
        </p:spPr>
        <p:txBody>
          <a:bodyPr>
            <a:normAutofit fontScale="92500" lnSpcReduction="20000"/>
          </a:bodyPr>
          <a:lstStyle/>
          <a:p>
            <a:pPr>
              <a:defRPr/>
            </a:pPr>
            <a:r>
              <a:rPr lang="en-US" dirty="0" err="1" smtClean="0"/>
              <a:t>Sahaja</a:t>
            </a:r>
            <a:r>
              <a:rPr lang="en-US" dirty="0" smtClean="0"/>
              <a:t> </a:t>
            </a:r>
            <a:r>
              <a:rPr lang="en-US" dirty="0" err="1" smtClean="0"/>
              <a:t>Samrudha</a:t>
            </a:r>
            <a:r>
              <a:rPr lang="en-US" dirty="0" smtClean="0"/>
              <a:t> Organic producers company Ltd has been formed to market a wide range of traditional crops and value added products. The company has grown year after year with a breakeven in the year 2013. In 2014-15 the annual turnover was Rs.3.6 </a:t>
            </a:r>
            <a:r>
              <a:rPr lang="en-US" dirty="0" err="1" smtClean="0"/>
              <a:t>crores</a:t>
            </a:r>
            <a:r>
              <a:rPr lang="en-US" dirty="0" smtClean="0"/>
              <a:t>, 2015-16 - Rs. 5.57 </a:t>
            </a:r>
            <a:r>
              <a:rPr lang="en-US" dirty="0" err="1" smtClean="0"/>
              <a:t>crores</a:t>
            </a:r>
            <a:r>
              <a:rPr lang="en-US" dirty="0" smtClean="0"/>
              <a:t> and in 2018-19 about 8.0 </a:t>
            </a:r>
            <a:r>
              <a:rPr lang="en-US" dirty="0" err="1" smtClean="0"/>
              <a:t>crores</a:t>
            </a:r>
            <a:r>
              <a:rPr lang="en-US" dirty="0" smtClean="0"/>
              <a:t>.</a:t>
            </a:r>
          </a:p>
          <a:p>
            <a:pPr>
              <a:buNone/>
              <a:defRPr/>
            </a:pPr>
            <a:r>
              <a:rPr lang="en-US" dirty="0" smtClean="0"/>
              <a:t> </a:t>
            </a:r>
          </a:p>
          <a:p>
            <a:pPr>
              <a:defRPr/>
            </a:pPr>
            <a:r>
              <a:rPr lang="en-US" dirty="0" smtClean="0"/>
              <a:t>‘DESI SEED PRODUCER COMPANY LTD’, India's first organic farmers seed company was established in 2014,to link organic seed producers to the market and promote farmer based seed supply systems while </a:t>
            </a:r>
            <a:r>
              <a:rPr lang="en-US" dirty="0" err="1" smtClean="0"/>
              <a:t>popularising</a:t>
            </a:r>
            <a:r>
              <a:rPr lang="en-US" dirty="0" smtClean="0"/>
              <a:t> the traditional seeds. </a:t>
            </a:r>
          </a:p>
          <a:p>
            <a:pPr>
              <a:buNone/>
              <a:defRPr/>
            </a:pPr>
            <a:r>
              <a:rPr lang="en-US" dirty="0" smtClean="0"/>
              <a:t>    2018-19 the annual turnover was 40 </a:t>
            </a:r>
            <a:r>
              <a:rPr lang="en-US" dirty="0" err="1" smtClean="0"/>
              <a:t>lakhs</a:t>
            </a:r>
            <a:r>
              <a:rPr lang="en-US" dirty="0" smtClean="0"/>
              <a:t/>
            </a:r>
            <a:br>
              <a:rPr lang="en-US" dirty="0" smtClean="0"/>
            </a:br>
            <a:r>
              <a:rPr lang="en-US" dirty="0" smtClean="0"/>
              <a:t/>
            </a:r>
            <a:br>
              <a:rPr lang="en-US" dirty="0" smtClean="0"/>
            </a:br>
            <a:endParaRPr lang="en-US" dirty="0"/>
          </a:p>
        </p:txBody>
      </p:sp>
      <p:pic>
        <p:nvPicPr>
          <p:cNvPr id="4" name="Picture 3" descr="C:\Users\HP\Desktop\New folder\Sahaja Media.jpg"/>
          <p:cNvPicPr>
            <a:picLocks noChangeAspect="1" noChangeArrowheads="1"/>
          </p:cNvPicPr>
          <p:nvPr/>
        </p:nvPicPr>
        <p:blipFill>
          <a:blip r:embed="rId2" cstate="print"/>
          <a:srcRect/>
          <a:stretch>
            <a:fillRect/>
          </a:stretch>
        </p:blipFill>
        <p:spPr bwMode="auto">
          <a:xfrm>
            <a:off x="7239000" y="4343400"/>
            <a:ext cx="1676400" cy="1676400"/>
          </a:xfrm>
          <a:prstGeom prst="rect">
            <a:avLst/>
          </a:prstGeom>
          <a:noFill/>
        </p:spPr>
      </p:pic>
      <p:pic>
        <p:nvPicPr>
          <p:cNvPr id="5" name="Picture 4"/>
          <p:cNvPicPr>
            <a:picLocks noChangeAspect="1" noChangeArrowheads="1"/>
          </p:cNvPicPr>
          <p:nvPr/>
        </p:nvPicPr>
        <p:blipFill>
          <a:blip r:embed="rId3" cstate="print"/>
          <a:srcRect/>
          <a:stretch>
            <a:fillRect/>
          </a:stretch>
        </p:blipFill>
        <p:spPr bwMode="auto">
          <a:xfrm>
            <a:off x="9296400" y="4267200"/>
            <a:ext cx="1365500" cy="1773345"/>
          </a:xfrm>
          <a:prstGeom prst="rect">
            <a:avLst/>
          </a:prstGeom>
          <a:noFill/>
          <a:ln w="9525">
            <a:noFill/>
            <a:miter lim="800000"/>
            <a:headEnd/>
            <a:tailEnd/>
          </a:ln>
        </p:spPr>
      </p:pic>
      <p:pic>
        <p:nvPicPr>
          <p:cNvPr id="7" name="Picture 2" descr="Image result for SAHAJA SEEDS"/>
          <p:cNvPicPr>
            <a:picLocks noChangeAspect="1" noChangeArrowheads="1"/>
          </p:cNvPicPr>
          <p:nvPr/>
        </p:nvPicPr>
        <p:blipFill>
          <a:blip r:embed="rId4" cstate="print"/>
          <a:srcRect/>
          <a:stretch>
            <a:fillRect/>
          </a:stretch>
        </p:blipFill>
        <p:spPr bwMode="auto">
          <a:xfrm>
            <a:off x="5257800" y="4343400"/>
            <a:ext cx="1600200" cy="1600200"/>
          </a:xfrm>
          <a:prstGeom prst="rect">
            <a:avLst/>
          </a:prstGeom>
          <a:noFill/>
          <a:ln w="9525">
            <a:noFill/>
            <a:miter lim="800000"/>
            <a:headEnd/>
            <a:tailEnd/>
          </a:ln>
        </p:spPr>
      </p:pic>
      <p:pic>
        <p:nvPicPr>
          <p:cNvPr id="8" name="Picture 5"/>
          <p:cNvPicPr>
            <a:picLocks noChangeAspect="1"/>
          </p:cNvPicPr>
          <p:nvPr/>
        </p:nvPicPr>
        <p:blipFill>
          <a:blip r:embed="rId5"/>
          <a:srcRect/>
          <a:stretch>
            <a:fillRect/>
          </a:stretch>
        </p:blipFill>
        <p:spPr bwMode="auto">
          <a:xfrm>
            <a:off x="838200" y="4343400"/>
            <a:ext cx="960251" cy="1524000"/>
          </a:xfrm>
          <a:prstGeom prst="rect">
            <a:avLst/>
          </a:prstGeom>
          <a:noFill/>
          <a:ln w="9525">
            <a:noFill/>
            <a:miter lim="800000"/>
            <a:headEnd/>
            <a:tailEnd/>
          </a:ln>
        </p:spPr>
      </p:pic>
      <p:pic>
        <p:nvPicPr>
          <p:cNvPr id="9" name="Picture 2" descr="Image result for SAHAJA ORGANICS"/>
          <p:cNvPicPr>
            <a:picLocks noChangeAspect="1" noChangeArrowheads="1"/>
          </p:cNvPicPr>
          <p:nvPr/>
        </p:nvPicPr>
        <p:blipFill>
          <a:blip r:embed="rId6"/>
          <a:srcRect/>
          <a:stretch>
            <a:fillRect/>
          </a:stretch>
        </p:blipFill>
        <p:spPr bwMode="auto">
          <a:xfrm>
            <a:off x="2286000" y="4343400"/>
            <a:ext cx="2444449" cy="1510376"/>
          </a:xfrm>
          <a:prstGeom prst="rect">
            <a:avLst/>
          </a:prstGeom>
          <a:noFill/>
          <a:ln w="9525">
            <a:noFill/>
            <a:miter lim="800000"/>
            <a:headEnd/>
            <a:tailEnd/>
          </a:ln>
        </p:spPr>
      </p:pic>
      <p:pic>
        <p:nvPicPr>
          <p:cNvPr id="10" name="image1.tif"/>
          <p:cNvPicPr>
            <a:picLocks noChangeAspect="1"/>
          </p:cNvPicPr>
          <p:nvPr/>
        </p:nvPicPr>
        <p:blipFill>
          <a:blip r:embed="rId7"/>
          <a:stretch>
            <a:fillRect/>
          </a:stretch>
        </p:blipFill>
        <p:spPr>
          <a:xfrm>
            <a:off x="11125200" y="-304800"/>
            <a:ext cx="1528907" cy="8682253"/>
          </a:xfrm>
          <a:prstGeom prst="rect">
            <a:avLst/>
          </a:prstGeom>
          <a:ln w="12700">
            <a:miter lim="400000"/>
            <a:headEnd/>
            <a:tailEnd/>
          </a:ln>
        </p:spPr>
      </p:pic>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1.tif"/>
          <p:cNvPicPr>
            <a:picLocks noChangeAspect="1"/>
          </p:cNvPicPr>
          <p:nvPr/>
        </p:nvPicPr>
        <p:blipFill>
          <a:blip r:embed="rId3"/>
          <a:stretch>
            <a:fillRect/>
          </a:stretch>
        </p:blipFill>
        <p:spPr>
          <a:xfrm>
            <a:off x="10663093" y="-304800"/>
            <a:ext cx="1528907" cy="8682253"/>
          </a:xfrm>
          <a:prstGeom prst="rect">
            <a:avLst/>
          </a:prstGeom>
          <a:ln w="12700">
            <a:miter lim="400000"/>
            <a:headEnd/>
            <a:tailEnd/>
          </a:ln>
        </p:spPr>
      </p:pic>
      <p:graphicFrame>
        <p:nvGraphicFramePr>
          <p:cNvPr id="3074" name="Object 2"/>
          <p:cNvGraphicFramePr>
            <a:graphicFrameLocks noChangeAspect="1"/>
          </p:cNvGraphicFramePr>
          <p:nvPr/>
        </p:nvGraphicFramePr>
        <p:xfrm>
          <a:off x="5181600" y="533400"/>
          <a:ext cx="4311882" cy="5796861"/>
        </p:xfrm>
        <a:graphic>
          <a:graphicData uri="http://schemas.openxmlformats.org/presentationml/2006/ole">
            <mc:AlternateContent xmlns:mc="http://schemas.openxmlformats.org/markup-compatibility/2006">
              <mc:Choice xmlns:v="urn:schemas-microsoft-com:vml" Requires="v">
                <p:oleObj spid="_x0000_s1038" name="Acrobat Document" r:id="rId4" imgW="7516800" imgH="13478400" progId="">
                  <p:embed/>
                </p:oleObj>
              </mc:Choice>
              <mc:Fallback>
                <p:oleObj name="Acrobat Document" r:id="rId4" imgW="7516800" imgH="13478400" progId="">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33400"/>
                        <a:ext cx="4311882" cy="57968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76" name="Picture 4"/>
          <p:cNvPicPr>
            <a:picLocks noChangeAspect="1" noChangeArrowheads="1"/>
          </p:cNvPicPr>
          <p:nvPr/>
        </p:nvPicPr>
        <p:blipFill>
          <a:blip r:embed="rId6"/>
          <a:srcRect/>
          <a:stretch>
            <a:fillRect/>
          </a:stretch>
        </p:blipFill>
        <p:spPr bwMode="auto">
          <a:xfrm>
            <a:off x="381000" y="533400"/>
            <a:ext cx="4452937" cy="5823798"/>
          </a:xfrm>
          <a:prstGeom prst="rect">
            <a:avLst/>
          </a:prstGeom>
          <a:noFill/>
          <a:ln w="9525">
            <a:noFill/>
            <a:miter lim="800000"/>
            <a:headEnd/>
            <a:tailEnd/>
          </a:ln>
          <a:effectLst/>
        </p:spPr>
      </p:pic>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652" y="38100"/>
            <a:ext cx="9866312" cy="925984"/>
          </a:xfrm>
        </p:spPr>
        <p:txBody>
          <a:bodyPr/>
          <a:lstStyle/>
          <a:p>
            <a:r>
              <a:rPr lang="en-US" dirty="0" smtClean="0">
                <a:solidFill>
                  <a:schemeClr val="accent5">
                    <a:lumMod val="75000"/>
                  </a:schemeClr>
                </a:solidFill>
              </a:rPr>
              <a:t>Forgotten foods calendar</a:t>
            </a:r>
            <a:endParaRPr lang="en-IN" dirty="0">
              <a:solidFill>
                <a:schemeClr val="accent5">
                  <a:lumMod val="75000"/>
                </a:scheme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91" y="1020538"/>
            <a:ext cx="4042207" cy="560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274" y="1020538"/>
            <a:ext cx="3888875" cy="531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4192" y="838200"/>
            <a:ext cx="4038276" cy="5473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5257800" y="228600"/>
            <a:ext cx="4543425" cy="59340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533400" y="228600"/>
            <a:ext cx="4552950" cy="6000750"/>
          </a:xfrm>
          <a:prstGeom prst="rect">
            <a:avLst/>
          </a:prstGeom>
          <a:noFill/>
          <a:ln w="9525">
            <a:noFill/>
            <a:miter lim="800000"/>
            <a:headEnd/>
            <a:tailEnd/>
          </a:ln>
          <a:effectLst/>
        </p:spPr>
      </p:pic>
      <p:pic>
        <p:nvPicPr>
          <p:cNvPr id="6" name="image1.tif"/>
          <p:cNvPicPr>
            <a:picLocks noChangeAspect="1"/>
          </p:cNvPicPr>
          <p:nvPr/>
        </p:nvPicPr>
        <p:blipFill>
          <a:blip r:embed="rId4"/>
          <a:stretch>
            <a:fillRect/>
          </a:stretch>
        </p:blipFill>
        <p:spPr>
          <a:xfrm>
            <a:off x="10134600" y="-304800"/>
            <a:ext cx="1528907" cy="8682253"/>
          </a:xfrm>
          <a:prstGeom prst="rect">
            <a:avLst/>
          </a:prstGeom>
          <a:ln w="12700">
            <a:miter lim="400000"/>
            <a:headEnd/>
            <a:tailEnd/>
          </a:ln>
        </p:spPr>
      </p:pic>
      <p:pic>
        <p:nvPicPr>
          <p:cNvPr id="7" name="Picture 2" descr="C:\Users\HP\Desktop\Rice Calendar front page.PNG"/>
          <p:cNvPicPr>
            <a:picLocks noChangeAspect="1" noChangeArrowheads="1"/>
          </p:cNvPicPr>
          <p:nvPr/>
        </p:nvPicPr>
        <p:blipFill>
          <a:blip r:embed="rId5"/>
          <a:srcRect/>
          <a:stretch>
            <a:fillRect/>
          </a:stretch>
        </p:blipFill>
        <p:spPr bwMode="auto">
          <a:xfrm>
            <a:off x="3429000" y="4086323"/>
            <a:ext cx="2077673" cy="2771677"/>
          </a:xfrm>
          <a:prstGeom prst="rect">
            <a:avLst/>
          </a:prstGeom>
          <a:noFill/>
          <a:ln w="12700">
            <a:miter lim="400000"/>
            <a:headEnd/>
            <a:tailEnd/>
          </a:ln>
        </p:spPr>
      </p:pic>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HP\Desktop\SEED MELA\Carrot Divers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566" y="381000"/>
            <a:ext cx="9550047"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553562"/>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scontent.fblr1-4.fna.fbcdn.net/v/t1.0-9/31189995_777714955758206_5392321681156708229_n.jpg?_nc_cat=101&amp;_nc_oc=AQm9_G9gUAtUUI6CysOtxkAE6tFkSGf7HsjUQv0OCXs9f4CXvpXr3KUv4czAaJ61nxc&amp;_nc_ht=scontent.fblr1-4.fna&amp;oh=01f4c00fdfa52d44e614158307e3d859&amp;oe=5DAD2FB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5734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4" descr="Image may contain: plant, food and outdo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2163" y="0"/>
            <a:ext cx="3525837"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6" descr="Image may contain: plant, food and out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2813" y="2438400"/>
            <a:ext cx="3405187"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8" descr="Image may contain: 16 people, including Anitha Reddy, people smiling, people standing, people sitting and outdo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1663" y="4343400"/>
            <a:ext cx="37163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s://scontent.fblr1-4.fna.fbcdn.net/v/t1.0-9/38278073_852770744919293_5500870275924754432_n.jpg?_nc_cat=104&amp;_nc_oc=AQmBT8WTMdct-QeDe7DUQy0x1nUOb-GCC3BnHr2whg1ZO0ATC2kX8HYxiqg3J2HkKv4&amp;_nc_ht=scontent.fblr1-4.fna&amp;oh=5d52d6bb31c3f9270774df82f7dcbbba&amp;oe=5D9FEEAD"/>
          <p:cNvPicPr>
            <a:picLocks noChangeAspect="1" noChangeArrowheads="1"/>
          </p:cNvPicPr>
          <p:nvPr/>
        </p:nvPicPr>
        <p:blipFill>
          <a:blip r:embed="rId2"/>
          <a:srcRect/>
          <a:stretch>
            <a:fillRect/>
          </a:stretch>
        </p:blipFill>
        <p:spPr bwMode="auto">
          <a:xfrm>
            <a:off x="0" y="304800"/>
            <a:ext cx="6208184" cy="6553200"/>
          </a:xfrm>
          <a:prstGeom prst="rect">
            <a:avLst/>
          </a:prstGeom>
          <a:noFill/>
          <a:ln w="9525">
            <a:noFill/>
            <a:miter lim="800000"/>
            <a:headEnd/>
            <a:tailEnd/>
          </a:ln>
        </p:spPr>
      </p:pic>
      <p:pic>
        <p:nvPicPr>
          <p:cNvPr id="50179" name="Picture 4" descr="Image may contain: plant"/>
          <p:cNvPicPr>
            <a:picLocks noChangeAspect="1" noChangeArrowheads="1"/>
          </p:cNvPicPr>
          <p:nvPr/>
        </p:nvPicPr>
        <p:blipFill>
          <a:blip r:embed="rId3"/>
          <a:srcRect/>
          <a:stretch>
            <a:fillRect/>
          </a:stretch>
        </p:blipFill>
        <p:spPr bwMode="auto">
          <a:xfrm>
            <a:off x="6172200" y="381000"/>
            <a:ext cx="3581400" cy="2217738"/>
          </a:xfrm>
          <a:prstGeom prst="rect">
            <a:avLst/>
          </a:prstGeom>
          <a:noFill/>
          <a:ln w="9525">
            <a:noFill/>
            <a:miter lim="800000"/>
            <a:headEnd/>
            <a:tailEnd/>
          </a:ln>
        </p:spPr>
      </p:pic>
      <p:pic>
        <p:nvPicPr>
          <p:cNvPr id="50180" name="Picture 6" descr="Image may contain: food"/>
          <p:cNvPicPr>
            <a:picLocks noChangeAspect="1" noChangeArrowheads="1"/>
          </p:cNvPicPr>
          <p:nvPr/>
        </p:nvPicPr>
        <p:blipFill>
          <a:blip r:embed="rId4"/>
          <a:srcRect/>
          <a:stretch>
            <a:fillRect/>
          </a:stretch>
        </p:blipFill>
        <p:spPr bwMode="auto">
          <a:xfrm>
            <a:off x="6172200" y="2590800"/>
            <a:ext cx="3657600" cy="2235200"/>
          </a:xfrm>
          <a:prstGeom prst="rect">
            <a:avLst/>
          </a:prstGeom>
          <a:noFill/>
          <a:ln w="9525">
            <a:noFill/>
            <a:miter lim="800000"/>
            <a:headEnd/>
            <a:tailEnd/>
          </a:ln>
        </p:spPr>
      </p:pic>
      <p:pic>
        <p:nvPicPr>
          <p:cNvPr id="50181" name="Picture 8" descr="Image may contain: plant, outdoor and nature"/>
          <p:cNvPicPr>
            <a:picLocks noChangeAspect="1" noChangeArrowheads="1"/>
          </p:cNvPicPr>
          <p:nvPr/>
        </p:nvPicPr>
        <p:blipFill>
          <a:blip r:embed="rId5"/>
          <a:srcRect/>
          <a:stretch>
            <a:fillRect/>
          </a:stretch>
        </p:blipFill>
        <p:spPr bwMode="auto">
          <a:xfrm>
            <a:off x="6172200" y="4800600"/>
            <a:ext cx="3657600" cy="2057400"/>
          </a:xfrm>
          <a:prstGeom prst="rect">
            <a:avLst/>
          </a:prstGeom>
          <a:noFill/>
          <a:ln w="9525">
            <a:noFill/>
            <a:miter lim="800000"/>
            <a:headEnd/>
            <a:tailEnd/>
          </a:ln>
        </p:spPr>
      </p:pic>
      <p:pic>
        <p:nvPicPr>
          <p:cNvPr id="7" name="image1.tif"/>
          <p:cNvPicPr>
            <a:picLocks noChangeAspect="1"/>
          </p:cNvPicPr>
          <p:nvPr/>
        </p:nvPicPr>
        <p:blipFill>
          <a:blip r:embed="rId6"/>
          <a:stretch>
            <a:fillRect/>
          </a:stretch>
        </p:blipFill>
        <p:spPr>
          <a:xfrm>
            <a:off x="9982200" y="-304800"/>
            <a:ext cx="1528907" cy="8682253"/>
          </a:xfrm>
          <a:prstGeom prst="rect">
            <a:avLst/>
          </a:prstGeom>
          <a:ln w="12700">
            <a:miter lim="400000"/>
            <a:headEnd/>
            <a:tailEnd/>
          </a:ln>
        </p:spPr>
      </p:pic>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HP\Desktop\Auditing\SIDDA SANNA\DSC_0660.JPG"/>
          <p:cNvPicPr>
            <a:picLocks noChangeAspect="1" noChangeArrowheads="1"/>
          </p:cNvPicPr>
          <p:nvPr/>
        </p:nvPicPr>
        <p:blipFill>
          <a:blip r:embed="rId2" cstate="print"/>
          <a:srcRect/>
          <a:stretch>
            <a:fillRect/>
          </a:stretch>
        </p:blipFill>
        <p:spPr bwMode="auto">
          <a:xfrm>
            <a:off x="1" y="0"/>
            <a:ext cx="10210800" cy="5495233"/>
          </a:xfrm>
          <a:prstGeom prst="rect">
            <a:avLst/>
          </a:prstGeom>
          <a:noFill/>
          <a:ln w="9525">
            <a:noFill/>
            <a:miter lim="800000"/>
            <a:headEnd/>
            <a:tailEnd/>
          </a:ln>
        </p:spPr>
      </p:pic>
      <p:pic>
        <p:nvPicPr>
          <p:cNvPr id="21507" name="Picture 3" descr="C:\Users\HP\Desktop\Auditing\SIDDA SANNA\Sanna akki e sidda sanna.jpg"/>
          <p:cNvPicPr>
            <a:picLocks noChangeAspect="1" noChangeArrowheads="1"/>
          </p:cNvPicPr>
          <p:nvPr/>
        </p:nvPicPr>
        <p:blipFill>
          <a:blip r:embed="rId3"/>
          <a:srcRect/>
          <a:stretch>
            <a:fillRect/>
          </a:stretch>
        </p:blipFill>
        <p:spPr bwMode="auto">
          <a:xfrm>
            <a:off x="0" y="5131707"/>
            <a:ext cx="3475568" cy="1726293"/>
          </a:xfrm>
          <a:prstGeom prst="rect">
            <a:avLst/>
          </a:prstGeom>
          <a:noFill/>
          <a:ln w="9525">
            <a:noFill/>
            <a:miter lim="800000"/>
            <a:headEnd/>
            <a:tailEnd/>
          </a:ln>
        </p:spPr>
      </p:pic>
      <p:sp>
        <p:nvSpPr>
          <p:cNvPr id="6" name="Rectangle 2"/>
          <p:cNvSpPr txBox="1">
            <a:spLocks noRot="1" noChangeArrowheads="1"/>
          </p:cNvSpPr>
          <p:nvPr/>
        </p:nvSpPr>
        <p:spPr bwMode="auto">
          <a:xfrm>
            <a:off x="5994400" y="5791200"/>
            <a:ext cx="7518400" cy="685800"/>
          </a:xfrm>
          <a:prstGeom prst="rect">
            <a:avLst/>
          </a:prstGeom>
          <a:solidFill>
            <a:srgbClr val="006600"/>
          </a:solidFill>
          <a:ln w="9525">
            <a:noFill/>
            <a:miter lim="800000"/>
            <a:headEnd/>
            <a:tailEnd/>
          </a:ln>
          <a:effectLst/>
        </p:spPr>
        <p:txBody>
          <a:bodyPr/>
          <a:lstStyle/>
          <a:p>
            <a:pPr marL="342900" indent="-342900" eaLnBrk="1" hangingPunct="1">
              <a:spcBef>
                <a:spcPct val="20000"/>
              </a:spcBef>
              <a:buClr>
                <a:schemeClr val="hlink"/>
              </a:buClr>
              <a:buSzPct val="70000"/>
              <a:defRPr/>
            </a:pPr>
            <a:r>
              <a:rPr lang="en-US" sz="3600" kern="0" dirty="0">
                <a:solidFill>
                  <a:srgbClr val="FFC000"/>
                </a:solidFill>
                <a:effectLst>
                  <a:outerShdw blurRad="38100" dist="38100" dir="2700000" algn="tl">
                    <a:srgbClr val="000000"/>
                  </a:outerShdw>
                </a:effectLst>
                <a:latin typeface="Arial" pitchFamily="34" charset="0"/>
              </a:rPr>
              <a:t>Farmer bred varieties</a:t>
            </a:r>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034898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1979248"/>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SAHAJA SEEDS"/>
          <p:cNvPicPr>
            <a:picLocks noChangeAspect="1" noChangeArrowheads="1"/>
          </p:cNvPicPr>
          <p:nvPr/>
        </p:nvPicPr>
        <p:blipFill>
          <a:blip r:embed="rId2"/>
          <a:srcRect/>
          <a:stretch>
            <a:fillRect/>
          </a:stretch>
        </p:blipFill>
        <p:spPr bwMode="auto">
          <a:xfrm>
            <a:off x="3454400" y="457200"/>
            <a:ext cx="3981450" cy="2986088"/>
          </a:xfrm>
          <a:prstGeom prst="rect">
            <a:avLst/>
          </a:prstGeom>
          <a:noFill/>
          <a:ln w="9525">
            <a:noFill/>
            <a:miter lim="800000"/>
            <a:headEnd/>
            <a:tailEnd/>
          </a:ln>
        </p:spPr>
      </p:pic>
      <p:sp>
        <p:nvSpPr>
          <p:cNvPr id="24579" name="Rectangle 6"/>
          <p:cNvSpPr>
            <a:spLocks noRot="1" noChangeArrowheads="1"/>
          </p:cNvSpPr>
          <p:nvPr/>
        </p:nvSpPr>
        <p:spPr bwMode="auto">
          <a:xfrm>
            <a:off x="406400" y="4038600"/>
            <a:ext cx="11379200" cy="2438400"/>
          </a:xfrm>
          <a:prstGeom prst="rect">
            <a:avLst/>
          </a:prstGeom>
          <a:solidFill>
            <a:srgbClr val="339966"/>
          </a:solidFill>
          <a:ln w="9525">
            <a:noFill/>
            <a:miter lim="800000"/>
            <a:headEnd/>
            <a:tailEnd/>
          </a:ln>
        </p:spPr>
        <p:txBody>
          <a:bodyPr anchor="ctr"/>
          <a:lstStyle/>
          <a:p>
            <a:r>
              <a:rPr lang="en-US" sz="2400">
                <a:solidFill>
                  <a:srgbClr val="FFC000"/>
                </a:solidFill>
              </a:rPr>
              <a:t>‘DESI SEED PRODUCER COMPANY LTD’, India's first organic farmers seed company was established in 2014,to link organic seed producers to the market and promote farmer based seed supply systems while popularising the traditional seeds. </a:t>
            </a:r>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a:srcRect/>
          <a:stretch>
            <a:fillRect/>
          </a:stretch>
        </p:blipFill>
        <p:spPr>
          <a:xfrm>
            <a:off x="1346200" y="0"/>
            <a:ext cx="10845800" cy="6911975"/>
          </a:xfrm>
          <a:noFill/>
        </p:spPr>
      </p:pic>
      <p:pic>
        <p:nvPicPr>
          <p:cNvPr id="39938" name="Picture 2"/>
          <p:cNvPicPr>
            <a:picLocks noChangeAspect="1" noChangeArrowheads="1"/>
          </p:cNvPicPr>
          <p:nvPr/>
        </p:nvPicPr>
        <p:blipFill>
          <a:blip r:embed="rId3"/>
          <a:srcRect/>
          <a:stretch>
            <a:fillRect/>
          </a:stretch>
        </p:blipFill>
        <p:spPr bwMode="auto">
          <a:xfrm>
            <a:off x="0" y="0"/>
            <a:ext cx="4541768" cy="6858000"/>
          </a:xfrm>
          <a:prstGeom prst="rect">
            <a:avLst/>
          </a:prstGeom>
          <a:noFill/>
          <a:ln w="9525">
            <a:noFill/>
            <a:miter lim="800000"/>
            <a:headEnd/>
            <a:tailEnd/>
          </a:ln>
          <a:effectLst/>
        </p:spPr>
      </p:pic>
      <p:sp>
        <p:nvSpPr>
          <p:cNvPr id="6" name="Rectangle 5"/>
          <p:cNvSpPr>
            <a:spLocks noRot="1" noChangeArrowheads="1"/>
          </p:cNvSpPr>
          <p:nvPr/>
        </p:nvSpPr>
        <p:spPr bwMode="auto">
          <a:xfrm>
            <a:off x="2743200" y="304800"/>
            <a:ext cx="4775200" cy="990600"/>
          </a:xfrm>
          <a:prstGeom prst="rect">
            <a:avLst/>
          </a:prstGeom>
          <a:solidFill>
            <a:srgbClr val="339966"/>
          </a:solidFill>
          <a:ln w="9525">
            <a:noFill/>
            <a:miter lim="800000"/>
          </a:ln>
          <a:effectLst/>
        </p:spPr>
        <p:txBody>
          <a:bodyPr anchor="ctr"/>
          <a:lstStyle/>
          <a:p>
            <a:pPr>
              <a:defRPr/>
            </a:pPr>
            <a:endParaRPr lang="en-US" sz="2000" b="1" dirty="0">
              <a:latin typeface="Arial" panose="020B0604020202020204" pitchFamily="34" charset="0"/>
              <a:ea typeface="Times New Roman" panose="02020603050405020304" pitchFamily="18" charset="0"/>
              <a:cs typeface="Arial" panose="020B0604020202020204" pitchFamily="34" charset="0"/>
            </a:endParaRPr>
          </a:p>
          <a:p>
            <a:pPr>
              <a:defRPr/>
            </a:pPr>
            <a:endParaRPr lang="en-US" sz="4800" dirty="0" smtClean="0"/>
          </a:p>
          <a:p>
            <a:pPr>
              <a:defRPr/>
            </a:pPr>
            <a:r>
              <a:rPr lang="en-US" sz="4800" dirty="0" smtClean="0">
                <a:solidFill>
                  <a:srgbClr val="FFC000"/>
                </a:solidFill>
              </a:rPr>
              <a:t>  Thank You </a:t>
            </a:r>
            <a:endParaRPr lang="en-US" sz="4800" dirty="0">
              <a:solidFill>
                <a:srgbClr val="FFC000"/>
              </a:solidFill>
            </a:endParaRPr>
          </a:p>
          <a:p>
            <a:pPr>
              <a:buFont typeface="Wingdings" panose="05000000000000000000" pitchFamily="2" charset="2"/>
              <a:buChar char="§"/>
              <a:defRPr/>
            </a:pPr>
            <a:endParaRPr lang="en-US" sz="2000" dirty="0"/>
          </a:p>
          <a:p>
            <a:pPr algn="ctr" eaLnBrk="1" hangingPunct="1">
              <a:defRPr/>
            </a:pPr>
            <a:endParaRPr lang="en-US" sz="4000" b="1" dirty="0">
              <a:solidFill>
                <a:srgbClr val="FFC000"/>
              </a:solidFill>
              <a:effectLst>
                <a:outerShdw blurRad="38100" dist="38100" dir="2700000" algn="tl">
                  <a:srgbClr val="000000"/>
                </a:outerShdw>
              </a:effectLst>
              <a:latin typeface="Garamond" panose="02020404030301010803" pitchFamily="18" charset="0"/>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250825"/>
            <a:ext cx="10480675" cy="1504950"/>
          </a:xfrm>
          <a:prstGeom prst="rect">
            <a:avLst/>
          </a:prstGeom>
        </p:spPr>
        <p:txBody>
          <a:bodyPr anchor="ctr">
            <a:normAutofit/>
          </a:bodyPr>
          <a:lstStyle/>
          <a:p>
            <a:pPr fontAlgn="auto">
              <a:lnSpc>
                <a:spcPct val="90000"/>
              </a:lnSpc>
              <a:spcAft>
                <a:spcPts val="600"/>
              </a:spcAft>
              <a:defRPr/>
            </a:pPr>
            <a:r>
              <a:rPr lang="en-US" sz="3200" b="1" dirty="0">
                <a:latin typeface="+mj-lt"/>
                <a:ea typeface="+mj-ea"/>
                <a:cs typeface="+mj-cs"/>
              </a:rPr>
              <a:t>Innovations in Natural Farming - </a:t>
            </a:r>
            <a:r>
              <a:rPr lang="en-US" sz="3200" dirty="0"/>
              <a:t> </a:t>
            </a:r>
            <a:r>
              <a:rPr lang="en-US" sz="3200" dirty="0">
                <a:solidFill>
                  <a:srgbClr val="00B050"/>
                </a:solidFill>
              </a:rPr>
              <a:t>Indigenous Seeds for climate change mitigation and resilience</a:t>
            </a:r>
            <a:endParaRPr lang="en-US" sz="3200" b="1" dirty="0">
              <a:solidFill>
                <a:srgbClr val="00B050"/>
              </a:solidFill>
              <a:latin typeface="+mj-lt"/>
              <a:ea typeface="+mj-ea"/>
              <a:cs typeface="+mj-cs"/>
            </a:endParaRPr>
          </a:p>
        </p:txBody>
      </p:sp>
      <p:sp>
        <p:nvSpPr>
          <p:cNvPr id="15" name="Rectangle 14"/>
          <p:cNvSpPr>
            <a:spLocks noGrp="1" noRot="1" noChangeAspect="1" noMove="1" noResize="1" noEditPoints="1" noAdjustHandles="1" noChangeArrowheads="1" noChangeShapeType="1" noTextEdit="1"/>
          </p:cNvSpPr>
          <p:nvPr/>
        </p:nvSpPr>
        <p:spPr>
          <a:xfrm>
            <a:off x="10088563" y="0"/>
            <a:ext cx="2103437" cy="6858000"/>
          </a:xfrm>
          <a:prstGeom prst="rect">
            <a:avLst/>
          </a:prstGeom>
          <a:solidFill>
            <a:srgbClr val="5D62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03" name="Slide Number Placeholder 1"/>
          <p:cNvSpPr>
            <a:spLocks noGrp="1"/>
          </p:cNvSpPr>
          <p:nvPr>
            <p:ph type="sldNum" sz="quarter" idx="12"/>
          </p:nvPr>
        </p:nvSpPr>
        <p:spPr bwMode="auto">
          <a:xfrm>
            <a:off x="10340975" y="6356350"/>
            <a:ext cx="1012825" cy="365125"/>
          </a:xfrm>
          <a:ln>
            <a:miter lim="800000"/>
          </a:ln>
        </p:spPr>
        <p:txBody>
          <a:bodyPr wrap="square" numCol="1" anchorCtr="0" compatLnSpc="1"/>
          <a:lstStyle/>
          <a:p>
            <a:pPr fontAlgn="base">
              <a:spcBef>
                <a:spcPct val="0"/>
              </a:spcBef>
              <a:spcAft>
                <a:spcPts val="600"/>
              </a:spcAft>
              <a:defRPr/>
            </a:pPr>
            <a:fld id="{79E74FD7-11DA-438A-9062-8FBDA30D912E}" type="slidenum">
              <a:rPr lang="en-US" smtClean="0">
                <a:solidFill>
                  <a:srgbClr val="FFFFFF"/>
                </a:solidFill>
              </a:rPr>
              <a:pPr fontAlgn="base">
                <a:spcBef>
                  <a:spcPct val="0"/>
                </a:spcBef>
                <a:spcAft>
                  <a:spcPts val="600"/>
                </a:spcAft>
                <a:defRPr/>
              </a:pPr>
              <a:t>4</a:t>
            </a:fld>
            <a:endParaRPr lang="en-US" smtClean="0">
              <a:solidFill>
                <a:srgbClr val="FFFFFF"/>
              </a:solidFill>
            </a:endParaRPr>
          </a:p>
        </p:txBody>
      </p:sp>
      <p:sp>
        <p:nvSpPr>
          <p:cNvPr id="9" name="Rectangle: Rounded Corners 8"/>
          <p:cNvSpPr/>
          <p:nvPr/>
        </p:nvSpPr>
        <p:spPr>
          <a:xfrm>
            <a:off x="3365500" y="5399088"/>
            <a:ext cx="3297238" cy="1139825"/>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marL="285750" indent="-285750" algn="ctr" fontAlgn="auto">
              <a:spcBef>
                <a:spcPts val="0"/>
              </a:spcBef>
              <a:spcAft>
                <a:spcPts val="600"/>
              </a:spcAft>
              <a:buFont typeface="Arial" panose="020B0604020202020204"/>
              <a:buChar char="•"/>
              <a:defRPr/>
            </a:pPr>
            <a:endParaRPr lang="en-US" dirty="0">
              <a:cs typeface="Calibri" panose="020F0502020204030204"/>
            </a:endParaRPr>
          </a:p>
        </p:txBody>
      </p:sp>
      <p:sp>
        <p:nvSpPr>
          <p:cNvPr id="14" name="TextBox 13"/>
          <p:cNvSpPr txBox="1"/>
          <p:nvPr/>
        </p:nvSpPr>
        <p:spPr>
          <a:xfrm>
            <a:off x="10047288" y="2762250"/>
            <a:ext cx="708025" cy="409575"/>
          </a:xfrm>
          <a:prstGeom prst="rect">
            <a:avLst/>
          </a:prstGeom>
          <a:noFill/>
        </p:spPr>
        <p:txBody>
          <a:bodyPr>
            <a:spAutoFit/>
          </a:bodyPr>
          <a:lstStyle/>
          <a:p>
            <a:pPr fontAlgn="auto">
              <a:spcBef>
                <a:spcPts val="0"/>
              </a:spcBef>
              <a:spcAft>
                <a:spcPts val="0"/>
              </a:spcAft>
              <a:defRPr/>
            </a:pPr>
            <a:r>
              <a:rPr lang="en-US" sz="2000" dirty="0">
                <a:solidFill>
                  <a:schemeClr val="accent6">
                    <a:lumMod val="50000"/>
                  </a:schemeClr>
                </a:solidFill>
                <a:latin typeface="+mn-lt"/>
                <a:cs typeface="Calibri" panose="020F0502020204030204"/>
              </a:rPr>
              <a:t>Ragi</a:t>
            </a:r>
          </a:p>
        </p:txBody>
      </p:sp>
      <p:sp>
        <p:nvSpPr>
          <p:cNvPr id="3079" name="TextBox 15"/>
          <p:cNvSpPr txBox="1">
            <a:spLocks noChangeArrowheads="1"/>
          </p:cNvSpPr>
          <p:nvPr/>
        </p:nvSpPr>
        <p:spPr bwMode="auto">
          <a:xfrm>
            <a:off x="11015663" y="1879600"/>
            <a:ext cx="160496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000">
                <a:solidFill>
                  <a:schemeClr val="bg1"/>
                </a:solidFill>
                <a:latin typeface="Calibri" panose="020F0502020204030204" pitchFamily="34" charset="0"/>
                <a:cs typeface="Calibri" panose="020F0502020204030204" pitchFamily="34" charset="0"/>
              </a:rPr>
              <a:t>Can withstand extreme weather! (Climate resilience)</a:t>
            </a:r>
          </a:p>
        </p:txBody>
      </p:sp>
      <p:sp>
        <p:nvSpPr>
          <p:cNvPr id="18" name="TextBox 17"/>
          <p:cNvSpPr txBox="1"/>
          <p:nvPr/>
        </p:nvSpPr>
        <p:spPr>
          <a:xfrm>
            <a:off x="10414000" y="3913188"/>
            <a:ext cx="1604963" cy="1323975"/>
          </a:xfrm>
          <a:prstGeom prst="rect">
            <a:avLst/>
          </a:prstGeom>
          <a:noFill/>
        </p:spPr>
        <p:txBody>
          <a:bodyPr>
            <a:spAutoFit/>
          </a:bodyPr>
          <a:lstStyle/>
          <a:p>
            <a:pPr fontAlgn="auto">
              <a:spcBef>
                <a:spcPts val="0"/>
              </a:spcBef>
              <a:spcAft>
                <a:spcPts val="0"/>
              </a:spcAft>
              <a:defRPr/>
            </a:pPr>
            <a:r>
              <a:rPr lang="en-US" sz="2000" dirty="0">
                <a:solidFill>
                  <a:schemeClr val="accent6">
                    <a:lumMod val="50000"/>
                  </a:schemeClr>
                </a:solidFill>
                <a:latin typeface="+mn-lt"/>
                <a:cs typeface="Calibri" panose="020F0502020204030204"/>
              </a:rPr>
              <a:t>All </a:t>
            </a:r>
            <a:r>
              <a:rPr lang="en-US" sz="2000" dirty="0">
                <a:solidFill>
                  <a:schemeClr val="bg1"/>
                </a:solidFill>
                <a:latin typeface="+mn-lt"/>
                <a:cs typeface="Calibri" panose="020F0502020204030204"/>
              </a:rPr>
              <a:t>cropping seasons, throughout India</a:t>
            </a:r>
          </a:p>
        </p:txBody>
      </p:sp>
      <p:graphicFrame>
        <p:nvGraphicFramePr>
          <p:cNvPr id="12" name="Diagram 12"/>
          <p:cNvGraphicFramePr/>
          <p:nvPr/>
        </p:nvGraphicFramePr>
        <p:xfrm>
          <a:off x="461211" y="1108910"/>
          <a:ext cx="2306053" cy="3517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082" name="TextBox 816"/>
          <p:cNvSpPr txBox="1">
            <a:spLocks noChangeArrowheads="1"/>
          </p:cNvSpPr>
          <p:nvPr/>
        </p:nvSpPr>
        <p:spPr bwMode="auto">
          <a:xfrm>
            <a:off x="423863" y="1054100"/>
            <a:ext cx="274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b="1">
                <a:latin typeface="Calibri" panose="020F0502020204030204" pitchFamily="34" charset="0"/>
              </a:rPr>
              <a:t>Problem Statement</a:t>
            </a:r>
            <a:endParaRPr lang="en-US">
              <a:latin typeface="Calibri" panose="020F0502020204030204" pitchFamily="34" charset="0"/>
            </a:endParaRPr>
          </a:p>
        </p:txBody>
      </p:sp>
      <p:cxnSp>
        <p:nvCxnSpPr>
          <p:cNvPr id="979" name="Straight Arrow Connector 978"/>
          <p:cNvCxnSpPr/>
          <p:nvPr/>
        </p:nvCxnSpPr>
        <p:spPr>
          <a:xfrm flipH="1">
            <a:off x="3257550" y="1412875"/>
            <a:ext cx="60325" cy="5203825"/>
          </a:xfrm>
          <a:prstGeom prst="straightConnector1">
            <a:avLst/>
          </a:prstGeom>
        </p:spPr>
        <p:style>
          <a:lnRef idx="3">
            <a:schemeClr val="dk1"/>
          </a:lnRef>
          <a:fillRef idx="0">
            <a:schemeClr val="dk1"/>
          </a:fillRef>
          <a:effectRef idx="2">
            <a:schemeClr val="dk1"/>
          </a:effectRef>
          <a:fontRef idx="minor">
            <a:schemeClr val="tx1"/>
          </a:fontRef>
        </p:style>
      </p:cxnSp>
      <p:graphicFrame>
        <p:nvGraphicFramePr>
          <p:cNvPr id="980" name="Diagram 980"/>
          <p:cNvGraphicFramePr/>
          <p:nvPr/>
        </p:nvGraphicFramePr>
        <p:xfrm>
          <a:off x="370974" y="4567990"/>
          <a:ext cx="2677027" cy="23040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085" name="TextBox 1446"/>
          <p:cNvSpPr txBox="1">
            <a:spLocks noChangeArrowheads="1"/>
          </p:cNvSpPr>
          <p:nvPr/>
        </p:nvSpPr>
        <p:spPr bwMode="auto">
          <a:xfrm>
            <a:off x="763588" y="4243388"/>
            <a:ext cx="2743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b="1">
                <a:latin typeface="Calibri" panose="020F0502020204030204" pitchFamily="34" charset="0"/>
              </a:rPr>
              <a:t>The Innovation</a:t>
            </a:r>
            <a:endParaRPr lang="en-US">
              <a:latin typeface="Calibri" panose="020F0502020204030204" pitchFamily="34" charset="0"/>
            </a:endParaRPr>
          </a:p>
        </p:txBody>
      </p:sp>
      <p:graphicFrame>
        <p:nvGraphicFramePr>
          <p:cNvPr id="48" name="Table 48"/>
          <p:cNvGraphicFramePr>
            <a:graphicFrameLocks noGrp="1"/>
          </p:cNvGraphicFramePr>
          <p:nvPr/>
        </p:nvGraphicFramePr>
        <p:xfrm>
          <a:off x="3425390" y="1424218"/>
          <a:ext cx="3412335" cy="1129564"/>
        </p:xfrm>
        <a:graphic>
          <a:graphicData uri="http://schemas.openxmlformats.org/drawingml/2006/table">
            <a:tbl>
              <a:tblPr firstRow="1" bandRow="1">
                <a:tableStyleId>{2D5ABB26-0587-4C30-8999-92F81FD0307C}</a:tableStyleId>
              </a:tblPr>
              <a:tblGrid>
                <a:gridCol w="1137445"/>
                <a:gridCol w="1137445"/>
                <a:gridCol w="1137445"/>
              </a:tblGrid>
              <a:tr h="626644">
                <a:tc>
                  <a:txBody>
                    <a:bodyPr/>
                    <a:lstStyle/>
                    <a:p>
                      <a:pPr marL="0" lvl="0" indent="0" algn="ctr">
                        <a:buNone/>
                      </a:pPr>
                      <a:r>
                        <a:rPr lang="en-US" sz="1200" b="1" dirty="0" smtClean="0">
                          <a:solidFill>
                            <a:schemeClr val="tx1"/>
                          </a:solidFill>
                        </a:rPr>
                        <a:t>States </a:t>
                      </a:r>
                      <a:endParaRPr lang="en-US" sz="1200" b="1" dirty="0">
                        <a:solidFill>
                          <a:schemeClr val="tx1"/>
                        </a:solidFill>
                      </a:endParaRPr>
                    </a:p>
                  </a:txBody>
                  <a:tcPr anchor="ctr"/>
                </a:tc>
                <a:tc>
                  <a:txBody>
                    <a:bodyPr/>
                    <a:lstStyle/>
                    <a:p>
                      <a:pPr marL="0" indent="0" algn="ctr">
                        <a:buNone/>
                      </a:pPr>
                      <a:r>
                        <a:rPr lang="en-US" sz="1200" b="1" dirty="0" smtClean="0">
                          <a:solidFill>
                            <a:schemeClr val="tx1"/>
                          </a:solidFill>
                        </a:rPr>
                        <a:t>On farm Conservation </a:t>
                      </a:r>
                      <a:endParaRPr lang="en-US" sz="1200" b="1" dirty="0">
                        <a:solidFill>
                          <a:schemeClr val="tx1"/>
                        </a:solidFill>
                      </a:endParaRPr>
                    </a:p>
                  </a:txBody>
                  <a:tcPr anchor="ctr"/>
                </a:tc>
                <a:tc>
                  <a:txBody>
                    <a:bodyPr/>
                    <a:lstStyle/>
                    <a:p>
                      <a:pPr marL="0" indent="0" algn="ctr">
                        <a:buNone/>
                      </a:pPr>
                      <a:r>
                        <a:rPr lang="en-US" sz="1200" b="1" dirty="0" smtClean="0">
                          <a:solidFill>
                            <a:schemeClr val="tx1"/>
                          </a:solidFill>
                        </a:rPr>
                        <a:t>Seed Producers </a:t>
                      </a:r>
                      <a:endParaRPr lang="en-US" sz="1200" b="1" dirty="0">
                        <a:solidFill>
                          <a:schemeClr val="tx1"/>
                        </a:solidFill>
                      </a:endParaRPr>
                    </a:p>
                  </a:txBody>
                  <a:tcPr anchor="ctr"/>
                </a:tc>
              </a:tr>
              <a:tr h="250657">
                <a:tc>
                  <a:txBody>
                    <a:bodyPr/>
                    <a:lstStyle/>
                    <a:p>
                      <a:pPr algn="ctr"/>
                      <a:r>
                        <a:rPr lang="en-US" sz="1050" dirty="0" smtClean="0">
                          <a:solidFill>
                            <a:schemeClr val="tx1"/>
                          </a:solidFill>
                        </a:rPr>
                        <a:t>Karnataka</a:t>
                      </a:r>
                      <a:endParaRPr lang="en-US" sz="1050" dirty="0">
                        <a:solidFill>
                          <a:schemeClr val="tx1"/>
                        </a:solidFill>
                      </a:endParaRPr>
                    </a:p>
                  </a:txBody>
                  <a:tcPr anchor="ctr"/>
                </a:tc>
                <a:tc>
                  <a:txBody>
                    <a:bodyPr/>
                    <a:lstStyle/>
                    <a:p>
                      <a:pPr algn="ctr"/>
                      <a:r>
                        <a:rPr lang="en-US" sz="1050" dirty="0" smtClean="0">
                          <a:solidFill>
                            <a:schemeClr val="accent6">
                              <a:lumMod val="50000"/>
                            </a:schemeClr>
                          </a:solidFill>
                          <a:highlight>
                            <a:srgbClr val="FFFF00"/>
                          </a:highlight>
                        </a:rPr>
                        <a:t>7000</a:t>
                      </a:r>
                      <a:endParaRPr lang="en-US" sz="1050" dirty="0">
                        <a:solidFill>
                          <a:schemeClr val="accent6">
                            <a:lumMod val="50000"/>
                          </a:schemeClr>
                        </a:solidFill>
                        <a:highlight>
                          <a:srgbClr val="FFFF00"/>
                        </a:highlight>
                      </a:endParaRPr>
                    </a:p>
                  </a:txBody>
                  <a:tcPr anchor="ctr"/>
                </a:tc>
                <a:tc>
                  <a:txBody>
                    <a:bodyPr/>
                    <a:lstStyle/>
                    <a:p>
                      <a:pPr algn="ctr"/>
                      <a:r>
                        <a:rPr lang="en-US" sz="1050" dirty="0" smtClean="0"/>
                        <a:t>58</a:t>
                      </a:r>
                      <a:endParaRPr lang="en-US" sz="1050" dirty="0"/>
                    </a:p>
                  </a:txBody>
                  <a:tcPr anchor="ctr"/>
                </a:tc>
              </a:tr>
              <a:tr h="250657">
                <a:tc>
                  <a:txBody>
                    <a:bodyPr/>
                    <a:lstStyle/>
                    <a:p>
                      <a:pPr algn="ctr"/>
                      <a:r>
                        <a:rPr lang="en-US" sz="1050" dirty="0" smtClean="0">
                          <a:solidFill>
                            <a:schemeClr val="tx1"/>
                          </a:solidFill>
                        </a:rPr>
                        <a:t>West Bengal </a:t>
                      </a:r>
                      <a:endParaRPr lang="en-US" sz="1050" dirty="0">
                        <a:solidFill>
                          <a:schemeClr val="tx1"/>
                        </a:solidFill>
                      </a:endParaRPr>
                    </a:p>
                  </a:txBody>
                  <a:tcPr anchor="ctr"/>
                </a:tc>
                <a:tc>
                  <a:txBody>
                    <a:bodyPr/>
                    <a:lstStyle/>
                    <a:p>
                      <a:pPr algn="ctr"/>
                      <a:r>
                        <a:rPr lang="en-US" sz="1050" dirty="0" smtClean="0">
                          <a:solidFill>
                            <a:schemeClr val="accent6">
                              <a:lumMod val="50000"/>
                            </a:schemeClr>
                          </a:solidFill>
                          <a:highlight>
                            <a:srgbClr val="FFFF00"/>
                          </a:highlight>
                        </a:rPr>
                        <a:t>450</a:t>
                      </a:r>
                      <a:endParaRPr lang="en-US" sz="1050" dirty="0">
                        <a:solidFill>
                          <a:schemeClr val="accent6">
                            <a:lumMod val="50000"/>
                          </a:schemeClr>
                        </a:solidFill>
                        <a:highlight>
                          <a:srgbClr val="FFFF00"/>
                        </a:highlight>
                      </a:endParaRPr>
                    </a:p>
                  </a:txBody>
                  <a:tcPr anchor="ctr"/>
                </a:tc>
                <a:tc>
                  <a:txBody>
                    <a:bodyPr/>
                    <a:lstStyle/>
                    <a:p>
                      <a:pPr algn="ctr"/>
                      <a:r>
                        <a:rPr lang="en-US" sz="1050" dirty="0" smtClean="0"/>
                        <a:t>5</a:t>
                      </a:r>
                      <a:endParaRPr lang="en-US" sz="1050" dirty="0"/>
                    </a:p>
                  </a:txBody>
                  <a:tcPr anchor="ctr"/>
                </a:tc>
              </a:tr>
            </a:tbl>
          </a:graphicData>
        </a:graphic>
      </p:graphicFrame>
      <p:sp>
        <p:nvSpPr>
          <p:cNvPr id="47" name="TextBox 46"/>
          <p:cNvSpPr txBox="1"/>
          <p:nvPr/>
        </p:nvSpPr>
        <p:spPr>
          <a:xfrm>
            <a:off x="3511550" y="1054100"/>
            <a:ext cx="887413" cy="369888"/>
          </a:xfrm>
          <a:prstGeom prst="rect">
            <a:avLst/>
          </a:prstGeom>
          <a:noFill/>
        </p:spPr>
        <p:txBody>
          <a:bodyPr>
            <a:spAutoFit/>
          </a:bodyPr>
          <a:lstStyle/>
          <a:p>
            <a:pPr fontAlgn="auto">
              <a:spcBef>
                <a:spcPts val="0"/>
              </a:spcBef>
              <a:spcAft>
                <a:spcPts val="0"/>
              </a:spcAft>
              <a:defRPr/>
            </a:pPr>
            <a:r>
              <a:rPr lang="en-US" b="1" dirty="0">
                <a:solidFill>
                  <a:schemeClr val="tx1">
                    <a:lumMod val="75000"/>
                    <a:lumOff val="25000"/>
                  </a:schemeClr>
                </a:solidFill>
                <a:latin typeface="+mn-lt"/>
                <a:cs typeface="+mn-cs"/>
              </a:rPr>
              <a:t>Results</a:t>
            </a:r>
            <a:endParaRPr lang="en-US" b="1">
              <a:solidFill>
                <a:schemeClr val="tx1">
                  <a:lumMod val="75000"/>
                  <a:lumOff val="25000"/>
                </a:schemeClr>
              </a:solidFill>
              <a:latin typeface="+mn-lt"/>
              <a:cs typeface="Calibri" panose="020F0502020204030204"/>
            </a:endParaRPr>
          </a:p>
        </p:txBody>
      </p:sp>
      <p:cxnSp>
        <p:nvCxnSpPr>
          <p:cNvPr id="54" name="Straight Arrow Connector 53"/>
          <p:cNvCxnSpPr/>
          <p:nvPr/>
        </p:nvCxnSpPr>
        <p:spPr>
          <a:xfrm flipH="1">
            <a:off x="5694363" y="1582738"/>
            <a:ext cx="9525" cy="952500"/>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55" name="Straight Arrow Connector 54"/>
          <p:cNvCxnSpPr/>
          <p:nvPr/>
        </p:nvCxnSpPr>
        <p:spPr>
          <a:xfrm flipH="1" flipV="1">
            <a:off x="4540250" y="2054225"/>
            <a:ext cx="2236788" cy="9525"/>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106" name="Straight Arrow Connector 105"/>
          <p:cNvCxnSpPr/>
          <p:nvPr/>
        </p:nvCxnSpPr>
        <p:spPr>
          <a:xfrm flipH="1">
            <a:off x="6986588" y="1522413"/>
            <a:ext cx="11112" cy="952500"/>
          </a:xfrm>
          <a:prstGeom prst="straightConnector1">
            <a:avLst/>
          </a:prstGeom>
        </p:spPr>
        <p:style>
          <a:lnRef idx="3">
            <a:schemeClr val="dk1"/>
          </a:lnRef>
          <a:fillRef idx="0">
            <a:schemeClr val="dk1"/>
          </a:fillRef>
          <a:effectRef idx="2">
            <a:schemeClr val="dk1"/>
          </a:effectRef>
          <a:fontRef idx="minor">
            <a:schemeClr val="tx1"/>
          </a:fontRef>
        </p:style>
      </p:cxnSp>
      <p:sp>
        <p:nvSpPr>
          <p:cNvPr id="71" name="TextBox 70"/>
          <p:cNvSpPr txBox="1"/>
          <p:nvPr/>
        </p:nvSpPr>
        <p:spPr>
          <a:xfrm>
            <a:off x="7072313" y="1308100"/>
            <a:ext cx="885825" cy="615950"/>
          </a:xfrm>
          <a:prstGeom prst="rect">
            <a:avLst/>
          </a:prstGeom>
          <a:noFill/>
        </p:spPr>
        <p:txBody>
          <a:bodyPr>
            <a:spAutoFit/>
          </a:bodyPr>
          <a:lstStyle/>
          <a:p>
            <a:pPr fontAlgn="auto">
              <a:spcBef>
                <a:spcPts val="0"/>
              </a:spcBef>
              <a:spcAft>
                <a:spcPts val="0"/>
              </a:spcAft>
              <a:defRPr/>
            </a:pPr>
            <a:r>
              <a:rPr lang="en-US" sz="2400" b="1" dirty="0">
                <a:solidFill>
                  <a:schemeClr val="accent2">
                    <a:lumMod val="50000"/>
                  </a:schemeClr>
                </a:solidFill>
                <a:latin typeface="+mn-lt"/>
                <a:cs typeface="+mn-cs"/>
              </a:rPr>
              <a:t>7000</a:t>
            </a:r>
          </a:p>
          <a:p>
            <a:pPr fontAlgn="auto">
              <a:spcBef>
                <a:spcPts val="0"/>
              </a:spcBef>
              <a:spcAft>
                <a:spcPts val="0"/>
              </a:spcAft>
              <a:defRPr/>
            </a:pPr>
            <a:r>
              <a:rPr lang="en-US" sz="1000" b="1" dirty="0">
                <a:solidFill>
                  <a:schemeClr val="tx1">
                    <a:lumMod val="75000"/>
                    <a:lumOff val="25000"/>
                  </a:schemeClr>
                </a:solidFill>
                <a:latin typeface="+mn-lt"/>
                <a:cs typeface="Calibri" panose="020F0502020204030204"/>
              </a:rPr>
              <a:t>Seed savers</a:t>
            </a:r>
          </a:p>
        </p:txBody>
      </p:sp>
      <p:sp>
        <p:nvSpPr>
          <p:cNvPr id="208" name="TextBox 207"/>
          <p:cNvSpPr txBox="1"/>
          <p:nvPr/>
        </p:nvSpPr>
        <p:spPr>
          <a:xfrm>
            <a:off x="8054975" y="1289050"/>
            <a:ext cx="1651000" cy="614363"/>
          </a:xfrm>
          <a:prstGeom prst="rect">
            <a:avLst/>
          </a:prstGeom>
          <a:noFill/>
        </p:spPr>
        <p:txBody>
          <a:bodyPr>
            <a:spAutoFit/>
          </a:bodyPr>
          <a:lstStyle/>
          <a:p>
            <a:pPr fontAlgn="auto">
              <a:spcBef>
                <a:spcPts val="0"/>
              </a:spcBef>
              <a:spcAft>
                <a:spcPts val="0"/>
              </a:spcAft>
              <a:defRPr/>
            </a:pPr>
            <a:r>
              <a:rPr lang="en-US" sz="2400" b="1" dirty="0" smtClean="0">
                <a:solidFill>
                  <a:schemeClr val="accent2">
                    <a:lumMod val="50000"/>
                  </a:schemeClr>
                </a:solidFill>
                <a:latin typeface="+mn-lt"/>
                <a:cs typeface="+mn-cs"/>
              </a:rPr>
              <a:t>60,00,000</a:t>
            </a:r>
            <a:endParaRPr lang="en-US" sz="2400" b="1" dirty="0">
              <a:solidFill>
                <a:schemeClr val="accent2">
                  <a:lumMod val="50000"/>
                </a:schemeClr>
              </a:solidFill>
              <a:latin typeface="+mn-lt"/>
              <a:cs typeface="+mn-cs"/>
            </a:endParaRPr>
          </a:p>
          <a:p>
            <a:pPr fontAlgn="auto">
              <a:spcBef>
                <a:spcPts val="0"/>
              </a:spcBef>
              <a:spcAft>
                <a:spcPts val="0"/>
              </a:spcAft>
              <a:defRPr/>
            </a:pPr>
            <a:r>
              <a:rPr lang="en-US" sz="1000" b="1" dirty="0">
                <a:solidFill>
                  <a:schemeClr val="tx1">
                    <a:lumMod val="75000"/>
                    <a:lumOff val="25000"/>
                  </a:schemeClr>
                </a:solidFill>
                <a:latin typeface="+mn-lt"/>
                <a:cs typeface="Calibri" panose="020F0502020204030204"/>
              </a:rPr>
              <a:t>Seeds sale</a:t>
            </a:r>
          </a:p>
        </p:txBody>
      </p:sp>
      <p:sp>
        <p:nvSpPr>
          <p:cNvPr id="241" name="TextBox 240"/>
          <p:cNvSpPr txBox="1"/>
          <p:nvPr/>
        </p:nvSpPr>
        <p:spPr>
          <a:xfrm>
            <a:off x="7086600" y="1876425"/>
            <a:ext cx="1025525" cy="769938"/>
          </a:xfrm>
          <a:prstGeom prst="rect">
            <a:avLst/>
          </a:prstGeom>
          <a:noFill/>
        </p:spPr>
        <p:txBody>
          <a:bodyPr>
            <a:spAutoFit/>
          </a:bodyPr>
          <a:lstStyle/>
          <a:p>
            <a:pPr fontAlgn="auto">
              <a:spcBef>
                <a:spcPts val="0"/>
              </a:spcBef>
              <a:spcAft>
                <a:spcPts val="0"/>
              </a:spcAft>
              <a:defRPr/>
            </a:pPr>
            <a:r>
              <a:rPr lang="en-US" sz="2400" b="1" dirty="0">
                <a:solidFill>
                  <a:schemeClr val="accent2">
                    <a:lumMod val="50000"/>
                  </a:schemeClr>
                </a:solidFill>
                <a:latin typeface="+mn-lt"/>
                <a:cs typeface="+mn-cs"/>
              </a:rPr>
              <a:t>32</a:t>
            </a:r>
          </a:p>
          <a:p>
            <a:pPr fontAlgn="auto">
              <a:spcBef>
                <a:spcPts val="0"/>
              </a:spcBef>
              <a:spcAft>
                <a:spcPts val="0"/>
              </a:spcAft>
              <a:defRPr/>
            </a:pPr>
            <a:r>
              <a:rPr lang="en-US" sz="1000" b="1" dirty="0">
                <a:solidFill>
                  <a:schemeClr val="tx1">
                    <a:lumMod val="75000"/>
                    <a:lumOff val="25000"/>
                  </a:schemeClr>
                </a:solidFill>
                <a:latin typeface="+mn-lt"/>
                <a:cs typeface="Calibri" panose="020F0502020204030204"/>
              </a:rPr>
              <a:t>Community Seed Banks</a:t>
            </a:r>
          </a:p>
        </p:txBody>
      </p:sp>
      <p:sp>
        <p:nvSpPr>
          <p:cNvPr id="242" name="TextBox 241"/>
          <p:cNvSpPr txBox="1"/>
          <p:nvPr/>
        </p:nvSpPr>
        <p:spPr>
          <a:xfrm>
            <a:off x="8054975" y="1889125"/>
            <a:ext cx="1155700" cy="769938"/>
          </a:xfrm>
          <a:prstGeom prst="rect">
            <a:avLst/>
          </a:prstGeom>
          <a:noFill/>
        </p:spPr>
        <p:txBody>
          <a:bodyPr>
            <a:spAutoFit/>
          </a:bodyPr>
          <a:lstStyle/>
          <a:p>
            <a:pPr fontAlgn="auto">
              <a:spcBef>
                <a:spcPts val="0"/>
              </a:spcBef>
              <a:spcAft>
                <a:spcPts val="0"/>
              </a:spcAft>
              <a:defRPr/>
            </a:pPr>
            <a:r>
              <a:rPr lang="en-US" sz="2400" b="1" dirty="0">
                <a:solidFill>
                  <a:schemeClr val="accent2">
                    <a:lumMod val="50000"/>
                  </a:schemeClr>
                </a:solidFill>
                <a:latin typeface="+mn-lt"/>
                <a:cs typeface="+mn-cs"/>
              </a:rPr>
              <a:t>60</a:t>
            </a:r>
          </a:p>
          <a:p>
            <a:pPr fontAlgn="auto">
              <a:spcBef>
                <a:spcPts val="0"/>
              </a:spcBef>
              <a:spcAft>
                <a:spcPts val="0"/>
              </a:spcAft>
              <a:defRPr/>
            </a:pPr>
            <a:r>
              <a:rPr lang="en-US" sz="1000" b="1" dirty="0">
                <a:solidFill>
                  <a:schemeClr val="tx1">
                    <a:lumMod val="75000"/>
                    <a:lumOff val="25000"/>
                  </a:schemeClr>
                </a:solidFill>
                <a:latin typeface="+mn-lt"/>
                <a:cs typeface="Calibri" panose="020F0502020204030204"/>
              </a:rPr>
              <a:t>Revived  lost crops</a:t>
            </a:r>
          </a:p>
        </p:txBody>
      </p:sp>
      <p:cxnSp>
        <p:nvCxnSpPr>
          <p:cNvPr id="324" name="Straight Arrow Connector 323"/>
          <p:cNvCxnSpPr/>
          <p:nvPr/>
        </p:nvCxnSpPr>
        <p:spPr>
          <a:xfrm>
            <a:off x="3659188" y="2776538"/>
            <a:ext cx="5303837" cy="0"/>
          </a:xfrm>
          <a:prstGeom prst="straightConnector1">
            <a:avLst/>
          </a:prstGeom>
        </p:spPr>
        <p:style>
          <a:lnRef idx="3">
            <a:schemeClr val="accent3"/>
          </a:lnRef>
          <a:fillRef idx="0">
            <a:schemeClr val="accent3"/>
          </a:fillRef>
          <a:effectRef idx="2">
            <a:schemeClr val="accent3"/>
          </a:effectRef>
          <a:fontRef idx="minor">
            <a:schemeClr val="tx1"/>
          </a:fontRef>
        </p:style>
      </p:cxnSp>
      <p:sp>
        <p:nvSpPr>
          <p:cNvPr id="3096" name="TextBox 29"/>
          <p:cNvSpPr txBox="1">
            <a:spLocks noChangeArrowheads="1"/>
          </p:cNvSpPr>
          <p:nvPr/>
        </p:nvSpPr>
        <p:spPr bwMode="auto">
          <a:xfrm>
            <a:off x="3368675" y="5448300"/>
            <a:ext cx="3233738"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Aft>
                <a:spcPts val="600"/>
              </a:spcAft>
              <a:buFont typeface="Arial" panose="020B0604020202020204" pitchFamily="34" charset="0"/>
              <a:buChar char="•"/>
            </a:pPr>
            <a:r>
              <a:rPr lang="en-US" sz="1200">
                <a:latin typeface="Calibri" panose="020F0502020204030204" pitchFamily="34" charset="0"/>
                <a:cs typeface="Calibri" panose="020F0502020204030204" pitchFamily="34" charset="0"/>
              </a:rPr>
              <a:t>Doubled Income to approximately 25000 INR/ acre/ season</a:t>
            </a:r>
          </a:p>
          <a:p>
            <a:pPr algn="just" eaLnBrk="1" hangingPunct="1">
              <a:spcAft>
                <a:spcPts val="600"/>
              </a:spcAft>
              <a:buFont typeface="Arial" panose="020B0604020202020204" pitchFamily="34" charset="0"/>
              <a:buChar char="•"/>
            </a:pPr>
            <a:r>
              <a:rPr lang="en-US" sz="1200">
                <a:latin typeface="Calibri" panose="020F0502020204030204" pitchFamily="34" charset="0"/>
                <a:cs typeface="Calibri" panose="020F0502020204030204" pitchFamily="34" charset="0"/>
              </a:rPr>
              <a:t>Linked traditional crop producers to the markets. Sold  Rs.9 crores worth of organic produce</a:t>
            </a:r>
          </a:p>
        </p:txBody>
      </p:sp>
      <p:sp>
        <p:nvSpPr>
          <p:cNvPr id="19" name="TextBox 18"/>
          <p:cNvSpPr txBox="1"/>
          <p:nvPr/>
        </p:nvSpPr>
        <p:spPr>
          <a:xfrm>
            <a:off x="10177463" y="5405438"/>
            <a:ext cx="1604962" cy="708025"/>
          </a:xfrm>
          <a:prstGeom prst="rect">
            <a:avLst/>
          </a:prstGeom>
          <a:noFill/>
        </p:spPr>
        <p:txBody>
          <a:bodyPr>
            <a:spAutoFit/>
          </a:bodyPr>
          <a:lstStyle/>
          <a:p>
            <a:pPr fontAlgn="auto">
              <a:spcBef>
                <a:spcPts val="0"/>
              </a:spcBef>
              <a:spcAft>
                <a:spcPts val="0"/>
              </a:spcAft>
              <a:defRPr/>
            </a:pPr>
            <a:r>
              <a:rPr lang="en-US" sz="2000" dirty="0">
                <a:solidFill>
                  <a:schemeClr val="bg1"/>
                </a:solidFill>
                <a:latin typeface="+mn-lt"/>
                <a:cs typeface="+mn-cs"/>
              </a:rPr>
              <a:t>Extremely nutritious</a:t>
            </a:r>
            <a:endParaRPr lang="en-US" sz="2000" dirty="0" err="1">
              <a:solidFill>
                <a:schemeClr val="bg1"/>
              </a:solidFill>
              <a:latin typeface="+mn-lt"/>
              <a:cs typeface="Calibri" panose="020F0502020204030204"/>
            </a:endParaRPr>
          </a:p>
        </p:txBody>
      </p:sp>
      <p:pic>
        <p:nvPicPr>
          <p:cNvPr id="3098" name="Picture 4" descr="011200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27438" y="2835275"/>
            <a:ext cx="300990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9" name="Picture 2" descr="C:\Users\HP\Desktop\Auditing\SIDDA SANNA\DSC_0660.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35750" y="2809875"/>
            <a:ext cx="3309938"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0" name="Picture 2" descr="F:\D Drive Photos\Publications\Ragi\ragi book\seed selection.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2638" y="5026025"/>
            <a:ext cx="2443162"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1" name="Picture 3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301163" y="2676525"/>
            <a:ext cx="1401762"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35"/>
          <p:cNvSpPr>
            <a:spLocks noGrp="1" noRot="1" noChangeAspect="1" noMove="1" noResize="1" noEditPoints="1" noAdjustHandles="1" noChangeArrowheads="1" noChangeShapeType="1" noTextEdit="1"/>
          </p:cNvSpPr>
          <p:nvPr/>
        </p:nvSpPr>
        <p:spPr>
          <a:xfrm>
            <a:off x="8915400" y="2359025"/>
            <a:ext cx="2139950" cy="2139950"/>
          </a:xfrm>
          <a:prstGeom prst="ellipse">
            <a:avLst/>
          </a:prstGeom>
          <a:solidFill>
            <a:srgbClr val="FFFFFF"/>
          </a:solidFill>
          <a:ln w="22225">
            <a:solidFill>
              <a:srgbClr val="6BE7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103" name="Picture 3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31338" y="2733675"/>
            <a:ext cx="1208087"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5920" y="2996952"/>
            <a:ext cx="6336704" cy="1181547"/>
          </a:xfrm>
        </p:spPr>
        <p:txBody>
          <a:bodyPr>
            <a:noAutofit/>
          </a:bodyPr>
          <a:lstStyle/>
          <a:p>
            <a:r>
              <a:rPr lang="en-US" sz="3600" dirty="0"/>
              <a:t>The </a:t>
            </a:r>
            <a:r>
              <a:rPr lang="en-US" sz="3600" dirty="0" smtClean="0"/>
              <a:t>seed map shows </a:t>
            </a:r>
            <a:r>
              <a:rPr lang="en-US" sz="3600" dirty="0"/>
              <a:t>the millet diversity was rich during the 60’s and there has been a considerable decrease in the recent past. The erosion of millet diversity is due to the arrival of high yielding wheat varieties and the mono cropping system followed by the farmers. </a:t>
            </a:r>
            <a:br>
              <a:rPr lang="en-US" sz="3600" dirty="0"/>
            </a:br>
            <a:endParaRPr lang="en-IN" sz="3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60" y="116632"/>
            <a:ext cx="4408796" cy="6619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609728" cy="1325563"/>
          </a:xfrm>
        </p:spPr>
        <p:txBody>
          <a:bodyPr/>
          <a:lstStyle/>
          <a:p>
            <a:r>
              <a:rPr lang="en-US" dirty="0" smtClean="0"/>
              <a:t>Seed mapping </a:t>
            </a:r>
            <a:endParaRPr lang="en-IN"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48" y="1484784"/>
            <a:ext cx="7632848" cy="5054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6160" y="1076569"/>
            <a:ext cx="4153457" cy="275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2375" y="4149080"/>
            <a:ext cx="312102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5080000" y="95250"/>
          <a:ext cx="6705600" cy="6762750"/>
        </p:xfrm>
        <a:graphic>
          <a:graphicData uri="http://schemas.openxmlformats.org/presentationml/2006/ole">
            <mc:AlternateContent xmlns:mc="http://schemas.openxmlformats.org/markup-compatibility/2006">
              <mc:Choice xmlns:v="urn:schemas-microsoft-com:vml" Requires="v">
                <p:oleObj spid="_x0000_s2062" name="Acrobat Document" r:id="rId3" imgW="7516800" imgH="13478400" progId="">
                  <p:embed/>
                </p:oleObj>
              </mc:Choice>
              <mc:Fallback>
                <p:oleObj name="Acrobat Document" r:id="rId3" imgW="7516800" imgH="13478400" progId="">
                  <p:embed/>
                  <p:pic>
                    <p:nvPicPr>
                      <p:cNvPr id="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0" y="95250"/>
                        <a:ext cx="6705600" cy="6762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124" name="Picture 4"/>
          <p:cNvPicPr>
            <a:picLocks noChangeAspect="1" noChangeArrowheads="1"/>
          </p:cNvPicPr>
          <p:nvPr/>
        </p:nvPicPr>
        <p:blipFill>
          <a:blip r:embed="rId5"/>
          <a:srcRect/>
          <a:stretch>
            <a:fillRect/>
          </a:stretch>
        </p:blipFill>
        <p:spPr bwMode="auto">
          <a:xfrm>
            <a:off x="406401" y="0"/>
            <a:ext cx="6007100" cy="6858000"/>
          </a:xfrm>
          <a:prstGeom prst="rect">
            <a:avLst/>
          </a:prstGeom>
          <a:noFill/>
          <a:ln w="9525">
            <a:noFill/>
            <a:miter lim="800000"/>
            <a:headEnd/>
            <a:tailEnd/>
          </a:ln>
          <a:effectLst/>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2" descr="blob:https://web.whatsapp.com/fa438b66-af59-4965-99a5-3a719483333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230" name="Picture 6"/>
          <p:cNvPicPr>
            <a:picLocks noChangeAspect="1" noChangeArrowheads="1"/>
          </p:cNvPicPr>
          <p:nvPr/>
        </p:nvPicPr>
        <p:blipFill>
          <a:blip r:embed="rId2"/>
          <a:srcRect/>
          <a:stretch>
            <a:fillRect/>
          </a:stretch>
        </p:blipFill>
        <p:spPr bwMode="auto">
          <a:xfrm>
            <a:off x="6690217" y="0"/>
            <a:ext cx="5501783" cy="3706826"/>
          </a:xfrm>
          <a:prstGeom prst="rect">
            <a:avLst/>
          </a:prstGeom>
          <a:noFill/>
          <a:ln w="9525">
            <a:noFill/>
            <a:miter lim="800000"/>
            <a:headEnd/>
            <a:tailEnd/>
          </a:ln>
          <a:effectLst/>
        </p:spPr>
      </p:pic>
      <p:sp>
        <p:nvSpPr>
          <p:cNvPr id="52232" name="AutoShape 8" descr="blob:https://web.whatsapp.com/c45c519b-bbe1-4fa9-ab5b-de8cb8faafb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233" name="Picture 9"/>
          <p:cNvPicPr>
            <a:picLocks noChangeAspect="1" noChangeArrowheads="1"/>
          </p:cNvPicPr>
          <p:nvPr/>
        </p:nvPicPr>
        <p:blipFill>
          <a:blip r:embed="rId3"/>
          <a:srcRect/>
          <a:stretch>
            <a:fillRect/>
          </a:stretch>
        </p:blipFill>
        <p:spPr bwMode="auto">
          <a:xfrm>
            <a:off x="7596198" y="3951298"/>
            <a:ext cx="1547819" cy="2906702"/>
          </a:xfrm>
          <a:prstGeom prst="rect">
            <a:avLst/>
          </a:prstGeom>
          <a:noFill/>
          <a:ln w="9525">
            <a:noFill/>
            <a:miter lim="800000"/>
            <a:headEnd/>
            <a:tailEnd/>
          </a:ln>
          <a:effectLst/>
        </p:spPr>
      </p:pic>
      <p:pic>
        <p:nvPicPr>
          <p:cNvPr id="52235" name="Picture 11"/>
          <p:cNvPicPr>
            <a:picLocks noChangeAspect="1" noChangeArrowheads="1"/>
          </p:cNvPicPr>
          <p:nvPr/>
        </p:nvPicPr>
        <p:blipFill>
          <a:blip r:embed="rId4"/>
          <a:srcRect/>
          <a:stretch>
            <a:fillRect/>
          </a:stretch>
        </p:blipFill>
        <p:spPr bwMode="auto">
          <a:xfrm>
            <a:off x="5238744" y="3929066"/>
            <a:ext cx="1918452" cy="2928934"/>
          </a:xfrm>
          <a:prstGeom prst="rect">
            <a:avLst/>
          </a:prstGeom>
          <a:noFill/>
          <a:ln w="9525">
            <a:noFill/>
            <a:miter lim="800000"/>
            <a:headEnd/>
            <a:tailEnd/>
          </a:ln>
          <a:effectLst/>
        </p:spPr>
      </p:pic>
      <p:pic>
        <p:nvPicPr>
          <p:cNvPr id="52236" name="Picture 12"/>
          <p:cNvPicPr>
            <a:picLocks noChangeAspect="1" noChangeArrowheads="1"/>
          </p:cNvPicPr>
          <p:nvPr/>
        </p:nvPicPr>
        <p:blipFill>
          <a:blip r:embed="rId5"/>
          <a:srcRect/>
          <a:stretch>
            <a:fillRect/>
          </a:stretch>
        </p:blipFill>
        <p:spPr bwMode="auto">
          <a:xfrm>
            <a:off x="0" y="0"/>
            <a:ext cx="4157589" cy="6038824"/>
          </a:xfrm>
          <a:prstGeom prst="rect">
            <a:avLst/>
          </a:prstGeom>
          <a:noFill/>
          <a:ln w="9525">
            <a:noFill/>
            <a:miter lim="800000"/>
            <a:headEnd/>
            <a:tailEnd/>
          </a:ln>
          <a:effectLst/>
        </p:spPr>
      </p:pic>
      <p:pic>
        <p:nvPicPr>
          <p:cNvPr id="52237" name="Picture 13"/>
          <p:cNvPicPr>
            <a:picLocks noChangeAspect="1" noChangeArrowheads="1"/>
          </p:cNvPicPr>
          <p:nvPr/>
        </p:nvPicPr>
        <p:blipFill>
          <a:blip r:embed="rId6"/>
          <a:srcRect/>
          <a:stretch>
            <a:fillRect/>
          </a:stretch>
        </p:blipFill>
        <p:spPr bwMode="auto">
          <a:xfrm>
            <a:off x="9667900" y="3806079"/>
            <a:ext cx="2104646" cy="3051921"/>
          </a:xfrm>
          <a:prstGeom prst="rect">
            <a:avLst/>
          </a:prstGeom>
          <a:noFill/>
          <a:ln w="9525">
            <a:noFill/>
            <a:miter lim="800000"/>
            <a:headEnd/>
            <a:tailEnd/>
          </a:ln>
          <a:effectLs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7" descr="Devendrappa in nere Gili rice field"/>
          <p:cNvPicPr>
            <a:picLocks noChangeAspect="1" noChangeArrowheads="1"/>
          </p:cNvPicPr>
          <p:nvPr/>
        </p:nvPicPr>
        <p:blipFill>
          <a:blip r:embed="rId3"/>
          <a:srcRect/>
          <a:stretch>
            <a:fillRect/>
          </a:stretch>
        </p:blipFill>
        <p:spPr bwMode="auto">
          <a:xfrm>
            <a:off x="406400" y="228600"/>
            <a:ext cx="5715000" cy="5715000"/>
          </a:xfrm>
          <a:prstGeom prst="rect">
            <a:avLst/>
          </a:prstGeom>
          <a:noFill/>
          <a:ln w="9525">
            <a:noFill/>
            <a:miter lim="800000"/>
            <a:headEnd/>
            <a:tailEnd/>
          </a:ln>
        </p:spPr>
      </p:pic>
      <p:pic>
        <p:nvPicPr>
          <p:cNvPr id="26627" name="Picture 14" descr="jenu goodu"/>
          <p:cNvPicPr>
            <a:picLocks noChangeAspect="1" noChangeArrowheads="1"/>
          </p:cNvPicPr>
          <p:nvPr/>
        </p:nvPicPr>
        <p:blipFill>
          <a:blip r:embed="rId4"/>
          <a:srcRect/>
          <a:stretch>
            <a:fillRect/>
          </a:stretch>
        </p:blipFill>
        <p:spPr bwMode="auto">
          <a:xfrm>
            <a:off x="6400800" y="3505200"/>
            <a:ext cx="2540000" cy="1457325"/>
          </a:xfrm>
          <a:prstGeom prst="rect">
            <a:avLst/>
          </a:prstGeom>
          <a:noFill/>
          <a:ln w="9525">
            <a:noFill/>
            <a:miter lim="800000"/>
            <a:headEnd/>
            <a:tailEnd/>
          </a:ln>
        </p:spPr>
      </p:pic>
      <p:pic>
        <p:nvPicPr>
          <p:cNvPr id="26628" name="Picture 15" descr="Netti btha"/>
          <p:cNvPicPr>
            <a:picLocks noChangeAspect="1" noChangeArrowheads="1"/>
          </p:cNvPicPr>
          <p:nvPr/>
        </p:nvPicPr>
        <p:blipFill>
          <a:blip r:embed="rId5"/>
          <a:srcRect/>
          <a:stretch>
            <a:fillRect/>
          </a:stretch>
        </p:blipFill>
        <p:spPr bwMode="auto">
          <a:xfrm>
            <a:off x="9245600" y="3505200"/>
            <a:ext cx="2540000" cy="1428750"/>
          </a:xfrm>
          <a:prstGeom prst="rect">
            <a:avLst/>
          </a:prstGeom>
          <a:noFill/>
          <a:ln w="9525">
            <a:noFill/>
            <a:miter lim="800000"/>
            <a:headEnd/>
            <a:tailEnd/>
          </a:ln>
        </p:spPr>
      </p:pic>
      <p:pic>
        <p:nvPicPr>
          <p:cNvPr id="26629" name="Picture 16" descr="Kasri jaddu"/>
          <p:cNvPicPr>
            <a:picLocks noChangeAspect="1" noChangeArrowheads="1"/>
          </p:cNvPicPr>
          <p:nvPr/>
        </p:nvPicPr>
        <p:blipFill>
          <a:blip r:embed="rId6"/>
          <a:srcRect/>
          <a:stretch>
            <a:fillRect/>
          </a:stretch>
        </p:blipFill>
        <p:spPr bwMode="auto">
          <a:xfrm>
            <a:off x="7823200" y="5029200"/>
            <a:ext cx="2540000" cy="1428750"/>
          </a:xfrm>
          <a:prstGeom prst="rect">
            <a:avLst/>
          </a:prstGeom>
          <a:noFill/>
          <a:ln w="9525">
            <a:noFill/>
            <a:miter lim="800000"/>
            <a:headEnd/>
            <a:tailEnd/>
          </a:ln>
        </p:spPr>
      </p:pic>
      <p:pic>
        <p:nvPicPr>
          <p:cNvPr id="26630" name="Picture 17" descr="Nere Guli"/>
          <p:cNvPicPr>
            <a:picLocks noChangeAspect="1" noChangeArrowheads="1"/>
          </p:cNvPicPr>
          <p:nvPr/>
        </p:nvPicPr>
        <p:blipFill>
          <a:blip r:embed="rId7"/>
          <a:srcRect/>
          <a:stretch>
            <a:fillRect/>
          </a:stretch>
        </p:blipFill>
        <p:spPr bwMode="auto">
          <a:xfrm>
            <a:off x="10464800" y="5029200"/>
            <a:ext cx="1447800" cy="1447800"/>
          </a:xfrm>
          <a:prstGeom prst="rect">
            <a:avLst/>
          </a:prstGeom>
          <a:noFill/>
          <a:ln w="9525">
            <a:noFill/>
            <a:miter lim="800000"/>
            <a:headEnd/>
            <a:tailEnd/>
          </a:ln>
        </p:spPr>
      </p:pic>
      <p:pic>
        <p:nvPicPr>
          <p:cNvPr id="26631" name="Picture 18" descr="DSCF4893"/>
          <p:cNvPicPr>
            <a:picLocks noChangeAspect="1" noChangeArrowheads="1"/>
          </p:cNvPicPr>
          <p:nvPr/>
        </p:nvPicPr>
        <p:blipFill>
          <a:blip r:embed="rId8"/>
          <a:srcRect/>
          <a:stretch>
            <a:fillRect/>
          </a:stretch>
        </p:blipFill>
        <p:spPr bwMode="auto">
          <a:xfrm>
            <a:off x="6400800" y="304800"/>
            <a:ext cx="5283200" cy="2971800"/>
          </a:xfrm>
          <a:prstGeom prst="rect">
            <a:avLst/>
          </a:prstGeom>
          <a:noFill/>
          <a:ln w="9525">
            <a:noFill/>
            <a:miter lim="800000"/>
            <a:headEnd/>
            <a:tailEnd/>
          </a:ln>
        </p:spPr>
      </p:pic>
      <p:sp>
        <p:nvSpPr>
          <p:cNvPr id="183315" name="Rectangle 19"/>
          <p:cNvSpPr>
            <a:spLocks noChangeArrowheads="1"/>
          </p:cNvSpPr>
          <p:nvPr/>
        </p:nvSpPr>
        <p:spPr bwMode="auto">
          <a:xfrm>
            <a:off x="304800" y="6096000"/>
            <a:ext cx="7620000" cy="369888"/>
          </a:xfrm>
          <a:prstGeom prst="rect">
            <a:avLst/>
          </a:prstGeom>
          <a:noFill/>
          <a:ln w="9525">
            <a:noFill/>
            <a:miter lim="800000"/>
            <a:headEnd/>
            <a:tailEnd/>
          </a:ln>
          <a:effectLst/>
        </p:spPr>
        <p:txBody>
          <a:bodyPr>
            <a:spAutoFit/>
          </a:bodyPr>
          <a:lstStyle/>
          <a:p>
            <a:pPr>
              <a:defRPr/>
            </a:pPr>
            <a:r>
              <a:rPr lang="en-US" dirty="0">
                <a:solidFill>
                  <a:schemeClr val="hlink"/>
                </a:solidFill>
                <a:effectLst>
                  <a:outerShdw blurRad="38100" dist="38100" dir="2700000" algn="tl">
                    <a:srgbClr val="000000"/>
                  </a:outerShdw>
                </a:effectLst>
                <a:latin typeface="Arial" charset="0"/>
                <a:cs typeface="Arial" charset="0"/>
              </a:rPr>
              <a:t>Flood tolerant rice </a:t>
            </a:r>
            <a:r>
              <a:rPr lang="en-US" dirty="0" err="1">
                <a:solidFill>
                  <a:schemeClr val="hlink"/>
                </a:solidFill>
                <a:effectLst>
                  <a:outerShdw blurRad="38100" dist="38100" dir="2700000" algn="tl">
                    <a:srgbClr val="000000"/>
                  </a:outerShdw>
                </a:effectLst>
                <a:latin typeface="Arial" charset="0"/>
                <a:cs typeface="Arial" charset="0"/>
              </a:rPr>
              <a:t>varities</a:t>
            </a:r>
            <a:r>
              <a:rPr lang="en-US" dirty="0">
                <a:solidFill>
                  <a:schemeClr val="hlink"/>
                </a:solidFill>
                <a:effectLst>
                  <a:outerShdw blurRad="38100" dist="38100" dir="2700000" algn="tl">
                    <a:srgbClr val="000000"/>
                  </a:outerShdw>
                </a:effectLst>
                <a:latin typeface="Arial" charset="0"/>
                <a:cs typeface="Arial" charset="0"/>
              </a:rPr>
              <a:t> </a:t>
            </a:r>
            <a:endParaRPr lang="en-US" dirty="0">
              <a:latin typeface="Arial" charset="0"/>
              <a:cs typeface="Arial" charset="0"/>
            </a:endParaRP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BF3C5"/>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News Gothic Condensed D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News Gothic Condensed DK"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543</Words>
  <Application>Microsoft Office PowerPoint</Application>
  <PresentationFormat>Widescreen</PresentationFormat>
  <Paragraphs>177</Paragraphs>
  <Slides>39</Slides>
  <Notes>5</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39</vt:i4>
      </vt:variant>
    </vt:vector>
  </HeadingPairs>
  <TitlesOfParts>
    <vt:vector size="53" baseType="lpstr">
      <vt:lpstr>Arial</vt:lpstr>
      <vt:lpstr>Calibri</vt:lpstr>
      <vt:lpstr>Calibri Light</vt:lpstr>
      <vt:lpstr>Eras Medium ITC</vt:lpstr>
      <vt:lpstr>Garamond</vt:lpstr>
      <vt:lpstr>Helvetica</vt:lpstr>
      <vt:lpstr>News Gothic Condensed DK</vt:lpstr>
      <vt:lpstr>Nudi 03 e</vt:lpstr>
      <vt:lpstr>Times New Roman</vt:lpstr>
      <vt:lpstr>Tw Cen MT</vt:lpstr>
      <vt:lpstr>Wingdings</vt:lpstr>
      <vt:lpstr>Office Theme</vt:lpstr>
      <vt:lpstr>Stream</vt:lpstr>
      <vt:lpstr>Acrobat Document</vt:lpstr>
      <vt:lpstr>PowerPoint Presentation</vt:lpstr>
      <vt:lpstr>PowerPoint Presentation</vt:lpstr>
      <vt:lpstr>PowerPoint Presentation</vt:lpstr>
      <vt:lpstr>PowerPoint Presentation</vt:lpstr>
      <vt:lpstr>The seed map shows the millet diversity was rich during the 60’s and there has been a considerable decrease in the recent past. The erosion of millet diversity is due to the arrival of high yielding wheat varieties and the mono cropping system followed by the farmers.  </vt:lpstr>
      <vt:lpstr>Seed mapping </vt:lpstr>
      <vt:lpstr>PowerPoint Presentation</vt:lpstr>
      <vt:lpstr>PowerPoint Presentation</vt:lpstr>
      <vt:lpstr>PowerPoint Presentation</vt:lpstr>
      <vt:lpstr>PowerPoint Presentation</vt:lpstr>
      <vt:lpstr>Revival of lost crops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 analysis</vt:lpstr>
      <vt:lpstr>Don’t call it as Rice</vt:lpstr>
      <vt:lpstr>PowerPoint Presentation</vt:lpstr>
      <vt:lpstr>PowerPoint Presentation</vt:lpstr>
      <vt:lpstr>PowerPoint Presentation</vt:lpstr>
      <vt:lpstr>Publications </vt:lpstr>
      <vt:lpstr>PowerPoint Presentation</vt:lpstr>
      <vt:lpstr>Forgotten foods calendar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ಕೃಷಿ ಕಲೆ</dc:title>
  <dc:creator>Manage</dc:creator>
  <cp:lastModifiedBy>Microsoft account</cp:lastModifiedBy>
  <cp:revision>82</cp:revision>
  <dcterms:created xsi:type="dcterms:W3CDTF">2021-03-25T09:31:40Z</dcterms:created>
  <dcterms:modified xsi:type="dcterms:W3CDTF">2022-04-07T10:30:13Z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1033-11.2.0.10017</vt:lpwstr>
  </property>
</Properties>
</file>